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96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0EB11-E079-4C21-AC0B-7AF197F73419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77455-F106-4A72-B0EC-EB0C77E3C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12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77455-F106-4A72-B0EC-EB0C77E3C9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43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33852" y="575817"/>
            <a:ext cx="6924294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6FC0"/>
                </a:solidFill>
                <a:latin typeface="Leelawadee UI"/>
                <a:cs typeface="Leelawade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6FC0"/>
                </a:solidFill>
                <a:latin typeface="Leelawadee UI"/>
                <a:cs typeface="Leelawade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6FC0"/>
                </a:solidFill>
                <a:latin typeface="Leelawadee UI"/>
                <a:cs typeface="Leelawade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71076" y="0"/>
            <a:ext cx="1219200" cy="6858000"/>
          </a:xfrm>
          <a:custGeom>
            <a:avLst/>
            <a:gdLst/>
            <a:ahLst/>
            <a:cxnLst/>
            <a:rect l="l" t="t" r="r" b="b"/>
            <a:pathLst>
              <a:path w="1219200" h="68580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ln w="9144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424928" y="3681983"/>
            <a:ext cx="4763770" cy="3176905"/>
          </a:xfrm>
          <a:custGeom>
            <a:avLst/>
            <a:gdLst/>
            <a:ahLst/>
            <a:cxnLst/>
            <a:rect l="l" t="t" r="r" b="b"/>
            <a:pathLst>
              <a:path w="4763770" h="3176904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ln w="9144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182101" y="0"/>
            <a:ext cx="3007360" cy="6858000"/>
          </a:xfrm>
          <a:custGeom>
            <a:avLst/>
            <a:gdLst/>
            <a:ahLst/>
            <a:cxnLst/>
            <a:rect l="l" t="t" r="r" b="b"/>
            <a:pathLst>
              <a:path w="3007359" h="6858000">
                <a:moveTo>
                  <a:pt x="3006850" y="0"/>
                </a:moveTo>
                <a:lnTo>
                  <a:pt x="2042483" y="0"/>
                </a:lnTo>
                <a:lnTo>
                  <a:pt x="0" y="6857996"/>
                </a:lnTo>
                <a:lnTo>
                  <a:pt x="3006850" y="6857996"/>
                </a:lnTo>
                <a:lnTo>
                  <a:pt x="3006850" y="0"/>
                </a:lnTo>
                <a:close/>
              </a:path>
            </a:pathLst>
          </a:custGeom>
          <a:solidFill>
            <a:srgbClr val="5FCAEE">
              <a:alpha val="3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604335" y="0"/>
            <a:ext cx="2588260" cy="6858000"/>
          </a:xfrm>
          <a:custGeom>
            <a:avLst/>
            <a:gdLst/>
            <a:ahLst/>
            <a:cxnLst/>
            <a:rect l="l" t="t" r="r" b="b"/>
            <a:pathLst>
              <a:path w="2588259" h="6858000">
                <a:moveTo>
                  <a:pt x="2587664" y="0"/>
                </a:moveTo>
                <a:lnTo>
                  <a:pt x="0" y="0"/>
                </a:lnTo>
                <a:lnTo>
                  <a:pt x="1208190" y="6857996"/>
                </a:lnTo>
                <a:lnTo>
                  <a:pt x="2587664" y="6857996"/>
                </a:lnTo>
                <a:lnTo>
                  <a:pt x="2587664" y="0"/>
                </a:lnTo>
                <a:close/>
              </a:path>
            </a:pathLst>
          </a:custGeom>
          <a:solidFill>
            <a:srgbClr val="5FCAEE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932164" y="3048000"/>
            <a:ext cx="3260090" cy="3810000"/>
          </a:xfrm>
          <a:custGeom>
            <a:avLst/>
            <a:gdLst/>
            <a:ahLst/>
            <a:cxnLst/>
            <a:rect l="l" t="t" r="r" b="b"/>
            <a:pathLst>
              <a:path w="3260090" h="3810000">
                <a:moveTo>
                  <a:pt x="3259835" y="0"/>
                </a:moveTo>
                <a:lnTo>
                  <a:pt x="0" y="3809999"/>
                </a:lnTo>
                <a:lnTo>
                  <a:pt x="3259835" y="3809999"/>
                </a:lnTo>
                <a:lnTo>
                  <a:pt x="325983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337790" y="0"/>
            <a:ext cx="2851785" cy="6858000"/>
          </a:xfrm>
          <a:custGeom>
            <a:avLst/>
            <a:gdLst/>
            <a:ahLst/>
            <a:cxnLst/>
            <a:rect l="l" t="t" r="r" b="b"/>
            <a:pathLst>
              <a:path w="2851784" h="6858000">
                <a:moveTo>
                  <a:pt x="2851161" y="0"/>
                </a:moveTo>
                <a:lnTo>
                  <a:pt x="0" y="0"/>
                </a:lnTo>
                <a:lnTo>
                  <a:pt x="2467620" y="6857996"/>
                </a:lnTo>
                <a:lnTo>
                  <a:pt x="2851161" y="6857996"/>
                </a:lnTo>
                <a:lnTo>
                  <a:pt x="2851161" y="0"/>
                </a:lnTo>
                <a:close/>
              </a:path>
            </a:pathLst>
          </a:custGeom>
          <a:solidFill>
            <a:srgbClr val="17AFE3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898125" y="0"/>
            <a:ext cx="1290955" cy="6858000"/>
          </a:xfrm>
          <a:custGeom>
            <a:avLst/>
            <a:gdLst/>
            <a:ahLst/>
            <a:cxnLst/>
            <a:rect l="l" t="t" r="r" b="b"/>
            <a:pathLst>
              <a:path w="1290954" h="6858000">
                <a:moveTo>
                  <a:pt x="1290827" y="0"/>
                </a:moveTo>
                <a:lnTo>
                  <a:pt x="1018958" y="0"/>
                </a:lnTo>
                <a:lnTo>
                  <a:pt x="0" y="6857996"/>
                </a:lnTo>
                <a:lnTo>
                  <a:pt x="1290827" y="6857996"/>
                </a:lnTo>
                <a:lnTo>
                  <a:pt x="1290827" y="0"/>
                </a:lnTo>
                <a:close/>
              </a:path>
            </a:pathLst>
          </a:custGeom>
          <a:solidFill>
            <a:srgbClr val="2D83C3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940749" y="0"/>
            <a:ext cx="1248410" cy="6858000"/>
          </a:xfrm>
          <a:custGeom>
            <a:avLst/>
            <a:gdLst/>
            <a:ahLst/>
            <a:cxnLst/>
            <a:rect l="l" t="t" r="r" b="b"/>
            <a:pathLst>
              <a:path w="1248409" h="6858000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226192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372344" y="3590543"/>
            <a:ext cx="1816735" cy="3267710"/>
          </a:xfrm>
          <a:custGeom>
            <a:avLst/>
            <a:gdLst/>
            <a:ahLst/>
            <a:cxnLst/>
            <a:rect l="l" t="t" r="r" b="b"/>
            <a:pathLst>
              <a:path w="1816734" h="3267709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4012691"/>
            <a:ext cx="448309" cy="2845435"/>
          </a:xfrm>
          <a:custGeom>
            <a:avLst/>
            <a:gdLst/>
            <a:ahLst/>
            <a:cxnLst/>
            <a:rect l="l" t="t" r="r" b="b"/>
            <a:pathLst>
              <a:path w="448309" h="2845434">
                <a:moveTo>
                  <a:pt x="0" y="0"/>
                </a:moveTo>
                <a:lnTo>
                  <a:pt x="0" y="2845307"/>
                </a:lnTo>
                <a:lnTo>
                  <a:pt x="448056" y="2845307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48408" y="575817"/>
            <a:ext cx="645477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006FC0"/>
                </a:solidFill>
                <a:latin typeface="Leelawadee UI"/>
                <a:cs typeface="Leelawade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1512" y="1351280"/>
            <a:ext cx="9057640" cy="4338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64235" cy="5690870"/>
          </a:xfrm>
          <a:custGeom>
            <a:avLst/>
            <a:gdLst/>
            <a:ahLst/>
            <a:cxnLst/>
            <a:rect l="l" t="t" r="r" b="b"/>
            <a:pathLst>
              <a:path w="864235" h="5690870">
                <a:moveTo>
                  <a:pt x="864108" y="0"/>
                </a:moveTo>
                <a:lnTo>
                  <a:pt x="90279" y="0"/>
                </a:lnTo>
                <a:lnTo>
                  <a:pt x="0" y="889"/>
                </a:lnTo>
                <a:lnTo>
                  <a:pt x="0" y="5690616"/>
                </a:lnTo>
                <a:lnTo>
                  <a:pt x="864108" y="9271"/>
                </a:lnTo>
                <a:lnTo>
                  <a:pt x="864108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420165" y="0"/>
            <a:ext cx="4773295" cy="6868159"/>
            <a:chOff x="7420165" y="0"/>
            <a:chExt cx="4773295" cy="6868159"/>
          </a:xfrm>
        </p:grpSpPr>
        <p:sp>
          <p:nvSpPr>
            <p:cNvPr id="4" name="object 4"/>
            <p:cNvSpPr/>
            <p:nvPr/>
          </p:nvSpPr>
          <p:spPr>
            <a:xfrm>
              <a:off x="9371076" y="0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7999"/>
                  </a:lnTo>
                </a:path>
              </a:pathLst>
            </a:custGeom>
            <a:ln w="9144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24928" y="3681984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16" y="0"/>
                  </a:moveTo>
                  <a:lnTo>
                    <a:pt x="0" y="3176586"/>
                  </a:lnTo>
                </a:path>
              </a:pathLst>
            </a:custGeom>
            <a:ln w="9144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2101" y="0"/>
              <a:ext cx="3007360" cy="6858000"/>
            </a:xfrm>
            <a:custGeom>
              <a:avLst/>
              <a:gdLst/>
              <a:ahLst/>
              <a:cxnLst/>
              <a:rect l="l" t="t" r="r" b="b"/>
              <a:pathLst>
                <a:path w="3007359" h="6858000">
                  <a:moveTo>
                    <a:pt x="3006850" y="0"/>
                  </a:moveTo>
                  <a:lnTo>
                    <a:pt x="2042483" y="0"/>
                  </a:lnTo>
                  <a:lnTo>
                    <a:pt x="0" y="6857996"/>
                  </a:lnTo>
                  <a:lnTo>
                    <a:pt x="3006850" y="6857996"/>
                  </a:lnTo>
                  <a:lnTo>
                    <a:pt x="3006850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4335" y="0"/>
              <a:ext cx="2588260" cy="6858000"/>
            </a:xfrm>
            <a:custGeom>
              <a:avLst/>
              <a:gdLst/>
              <a:ahLst/>
              <a:cxnLst/>
              <a:rect l="l" t="t" r="r" b="b"/>
              <a:pathLst>
                <a:path w="2588259" h="6858000">
                  <a:moveTo>
                    <a:pt x="2587664" y="0"/>
                  </a:moveTo>
                  <a:lnTo>
                    <a:pt x="0" y="0"/>
                  </a:lnTo>
                  <a:lnTo>
                    <a:pt x="1208190" y="6857996"/>
                  </a:lnTo>
                  <a:lnTo>
                    <a:pt x="2587664" y="6857996"/>
                  </a:lnTo>
                  <a:lnTo>
                    <a:pt x="2587664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2164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5" y="0"/>
                  </a:moveTo>
                  <a:lnTo>
                    <a:pt x="0" y="3809999"/>
                  </a:lnTo>
                  <a:lnTo>
                    <a:pt x="3259835" y="3809999"/>
                  </a:lnTo>
                  <a:lnTo>
                    <a:pt x="325983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790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161" y="0"/>
                  </a:moveTo>
                  <a:lnTo>
                    <a:pt x="0" y="0"/>
                  </a:lnTo>
                  <a:lnTo>
                    <a:pt x="2467620" y="6857996"/>
                  </a:lnTo>
                  <a:lnTo>
                    <a:pt x="2851161" y="6857996"/>
                  </a:lnTo>
                  <a:lnTo>
                    <a:pt x="2851161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8124" y="0"/>
              <a:ext cx="1290955" cy="6858000"/>
            </a:xfrm>
            <a:custGeom>
              <a:avLst/>
              <a:gdLst/>
              <a:ahLst/>
              <a:cxnLst/>
              <a:rect l="l" t="t" r="r" b="b"/>
              <a:pathLst>
                <a:path w="1290954" h="6858000">
                  <a:moveTo>
                    <a:pt x="1290827" y="0"/>
                  </a:moveTo>
                  <a:lnTo>
                    <a:pt x="1018958" y="0"/>
                  </a:lnTo>
                  <a:lnTo>
                    <a:pt x="0" y="6857996"/>
                  </a:lnTo>
                  <a:lnTo>
                    <a:pt x="1290827" y="6857996"/>
                  </a:lnTo>
                  <a:lnTo>
                    <a:pt x="1290827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4074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203" y="0"/>
                  </a:moveTo>
                  <a:lnTo>
                    <a:pt x="0" y="0"/>
                  </a:lnTo>
                  <a:lnTo>
                    <a:pt x="1107740" y="6857996"/>
                  </a:lnTo>
                  <a:lnTo>
                    <a:pt x="1248203" y="6857996"/>
                  </a:lnTo>
                  <a:lnTo>
                    <a:pt x="1248203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2344" y="3590544"/>
              <a:ext cx="1816735" cy="3267710"/>
            </a:xfrm>
            <a:custGeom>
              <a:avLst/>
              <a:gdLst/>
              <a:ahLst/>
              <a:cxnLst/>
              <a:rect l="l" t="t" r="r" b="b"/>
              <a:pathLst>
                <a:path w="1816734" h="3267709">
                  <a:moveTo>
                    <a:pt x="1816607" y="0"/>
                  </a:moveTo>
                  <a:lnTo>
                    <a:pt x="0" y="3267455"/>
                  </a:lnTo>
                  <a:lnTo>
                    <a:pt x="1816607" y="3267455"/>
                  </a:lnTo>
                  <a:lnTo>
                    <a:pt x="1816607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777873" y="1198624"/>
            <a:ext cx="8028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b="1" spc="-210" dirty="0">
                <a:latin typeface="+mj-ea"/>
              </a:rPr>
              <a:t>拉氏高须幼鱼的生产和养殖</a:t>
            </a:r>
            <a:endParaRPr sz="3600" b="1" dirty="0">
              <a:latin typeface="+mj-e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5356" cy="1737360"/>
          </a:xfrm>
          <a:prstGeom prst="rect">
            <a:avLst/>
          </a:prstGeom>
        </p:spPr>
      </p:pic>
      <p:pic>
        <p:nvPicPr>
          <p:cNvPr id="19" name="object 17">
            <a:extLst>
              <a:ext uri="{FF2B5EF4-FFF2-40B4-BE49-F238E27FC236}">
                <a16:creationId xmlns:a16="http://schemas.microsoft.com/office/drawing/2014/main" id="{6749EA9A-305D-4173-A707-48AA89C3563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770" y="299961"/>
            <a:ext cx="2352179" cy="1749437"/>
          </a:xfrm>
          <a:prstGeom prst="rect">
            <a:avLst/>
          </a:prstGeom>
        </p:spPr>
      </p:pic>
      <p:pic>
        <p:nvPicPr>
          <p:cNvPr id="20" name="object 18">
            <a:extLst>
              <a:ext uri="{FF2B5EF4-FFF2-40B4-BE49-F238E27FC236}">
                <a16:creationId xmlns:a16="http://schemas.microsoft.com/office/drawing/2014/main" id="{F5750259-4744-4F2B-A798-6832775C375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48000" y="2021394"/>
            <a:ext cx="5631971" cy="33888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C686570-533D-4D37-99C2-2A3413A34F20}"/>
              </a:ext>
            </a:extLst>
          </p:cNvPr>
          <p:cNvSpPr/>
          <p:nvPr/>
        </p:nvSpPr>
        <p:spPr>
          <a:xfrm>
            <a:off x="3331000" y="5209252"/>
            <a:ext cx="55194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推广部官员和农民的培训计划</a:t>
            </a:r>
            <a:endParaRPr lang="en-US" sz="32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0160" y="575817"/>
            <a:ext cx="584962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3600" b="1" spc="229" dirty="0"/>
              <a:t>产卵和卵收集</a:t>
            </a:r>
            <a:endParaRPr sz="3600" b="1" spc="229" dirty="0"/>
          </a:p>
        </p:txBody>
      </p:sp>
      <p:sp>
        <p:nvSpPr>
          <p:cNvPr id="3" name="object 3"/>
          <p:cNvSpPr txBox="1"/>
          <p:nvPr/>
        </p:nvSpPr>
        <p:spPr>
          <a:xfrm>
            <a:off x="886155" y="1418318"/>
            <a:ext cx="10419690" cy="1020151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406400" indent="-342900">
              <a:lnSpc>
                <a:spcPct val="100000"/>
              </a:lnSpc>
              <a:spcBef>
                <a:spcPts val="1095"/>
              </a:spcBef>
              <a:buClr>
                <a:srgbClr val="5FCAEE"/>
              </a:buClr>
              <a:buSzPct val="80000"/>
              <a:buFont typeface="Wingdings"/>
              <a:buChar char=""/>
              <a:tabLst>
                <a:tab pos="405765" algn="l"/>
                <a:tab pos="406400" algn="l"/>
                <a:tab pos="1101090" algn="l"/>
              </a:tabLst>
            </a:pPr>
            <a:r>
              <a:rPr lang="zh-CN" altLang="en-US" sz="2400" dirty="0">
                <a:latin typeface="Leelawadee UI"/>
                <a:cs typeface="Leelawadee UI"/>
              </a:rPr>
              <a:t>使用 </a:t>
            </a:r>
            <a:r>
              <a:rPr lang="en-US" altLang="zh-CN" sz="2400" dirty="0">
                <a:latin typeface="Leelawadee UI"/>
                <a:cs typeface="Leelawadee UI"/>
              </a:rPr>
              <a:t>200-500 µm</a:t>
            </a:r>
            <a:r>
              <a:rPr lang="zh-CN" altLang="en-US" sz="2400" dirty="0">
                <a:latin typeface="Leelawadee UI"/>
                <a:cs typeface="Leelawadee UI"/>
              </a:rPr>
              <a:t>的网（</a:t>
            </a:r>
            <a:r>
              <a:rPr lang="en-US" altLang="zh-CN" sz="2400" dirty="0">
                <a:latin typeface="Leelawadee UI"/>
                <a:cs typeface="Leelawadee UI"/>
              </a:rPr>
              <a:t>Ni Long)</a:t>
            </a:r>
            <a:r>
              <a:rPr lang="zh-CN" altLang="en-US" sz="2400" dirty="0">
                <a:latin typeface="Leelawadee UI"/>
                <a:cs typeface="Leelawadee UI"/>
              </a:rPr>
              <a:t>收集鱼蛋。</a:t>
            </a:r>
            <a:endParaRPr lang="en-US" altLang="zh-CN" sz="2400" dirty="0">
              <a:latin typeface="Leelawadee UI"/>
              <a:cs typeface="Leelawadee UI"/>
            </a:endParaRPr>
          </a:p>
          <a:p>
            <a:pPr marL="406400" indent="-342900">
              <a:lnSpc>
                <a:spcPct val="100000"/>
              </a:lnSpc>
              <a:spcBef>
                <a:spcPts val="1095"/>
              </a:spcBef>
              <a:buClr>
                <a:srgbClr val="5FCAEE"/>
              </a:buClr>
              <a:buSzPct val="80000"/>
              <a:buFont typeface="Wingdings"/>
              <a:buChar char=""/>
              <a:tabLst>
                <a:tab pos="405765" algn="l"/>
                <a:tab pos="406400" algn="l"/>
                <a:tab pos="1101090" algn="l"/>
              </a:tabLst>
            </a:pPr>
            <a:r>
              <a:rPr lang="zh-CN" altLang="en-US" sz="2400" dirty="0">
                <a:latin typeface="Leelawadee UI"/>
                <a:cs typeface="Leelawadee UI"/>
              </a:rPr>
              <a:t>拉氏高须鱼的卵蛋是一种能浮在水面上，通过排水管流入收集鱼蛋网</a:t>
            </a:r>
            <a:endParaRPr lang="km-KH" sz="2400" dirty="0">
              <a:latin typeface="Leelawadee UI"/>
              <a:cs typeface="Leelawade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2100" y="2705100"/>
            <a:ext cx="7097268" cy="34183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1200" y="487502"/>
            <a:ext cx="5839332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71770" algn="l"/>
              </a:tabLst>
            </a:pPr>
            <a:r>
              <a:rPr lang="zh-CN" altLang="en-US" sz="2800" dirty="0"/>
              <a:t>收集鱼卵 、称重和孵化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838200" y="1143000"/>
            <a:ext cx="8366759" cy="2040302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1090"/>
              </a:spcBef>
              <a:buClr>
                <a:srgbClr val="5FCAEE"/>
              </a:buClr>
              <a:buSzPct val="80000"/>
              <a:buFont typeface="Wingdings"/>
              <a:buChar char=""/>
              <a:tabLst>
                <a:tab pos="367665" algn="l"/>
                <a:tab pos="368300" algn="l"/>
                <a:tab pos="1062990" algn="l"/>
                <a:tab pos="2799080" algn="l"/>
                <a:tab pos="3234690" algn="l"/>
                <a:tab pos="6062345" algn="l"/>
                <a:tab pos="7190105" algn="l"/>
              </a:tabLst>
            </a:pPr>
            <a:r>
              <a:rPr lang="zh-CN" altLang="en-US" sz="2400" dirty="0">
                <a:latin typeface="+mn-ea"/>
                <a:cs typeface="Leelawadee UI"/>
              </a:rPr>
              <a:t>繁殖后 </a:t>
            </a:r>
            <a:r>
              <a:rPr lang="en-US" altLang="zh-CN" sz="2400" dirty="0">
                <a:latin typeface="+mn-ea"/>
                <a:cs typeface="Leelawadee UI"/>
              </a:rPr>
              <a:t>6 </a:t>
            </a:r>
            <a:r>
              <a:rPr lang="zh-CN" altLang="en-US" sz="2400" dirty="0">
                <a:latin typeface="+mn-ea"/>
                <a:cs typeface="Leelawadee UI"/>
              </a:rPr>
              <a:t>小时（胚胎阶段）从收集网中收集卵子</a:t>
            </a:r>
            <a:endParaRPr lang="en-US" altLang="zh-CN" sz="2400" dirty="0">
              <a:latin typeface="+mn-ea"/>
              <a:cs typeface="Leelawadee UI"/>
            </a:endParaRPr>
          </a:p>
          <a:p>
            <a:pPr marL="368300" indent="-342900">
              <a:lnSpc>
                <a:spcPct val="100000"/>
              </a:lnSpc>
              <a:spcBef>
                <a:spcPts val="1090"/>
              </a:spcBef>
              <a:buClr>
                <a:srgbClr val="5FCAEE"/>
              </a:buClr>
              <a:buSzPct val="80000"/>
              <a:buFont typeface="Wingdings"/>
              <a:buChar char=""/>
              <a:tabLst>
                <a:tab pos="367665" algn="l"/>
                <a:tab pos="368300" algn="l"/>
                <a:tab pos="1062990" algn="l"/>
                <a:tab pos="2799080" algn="l"/>
                <a:tab pos="3234690" algn="l"/>
                <a:tab pos="6062345" algn="l"/>
                <a:tab pos="7190105" algn="l"/>
              </a:tabLst>
            </a:pPr>
            <a:r>
              <a:rPr lang="zh-CN" altLang="en-US" sz="2400" dirty="0">
                <a:latin typeface="+mn-ea"/>
                <a:cs typeface="Leelawadee UI"/>
              </a:rPr>
              <a:t>称重湿鱼卵 （</a:t>
            </a:r>
            <a:r>
              <a:rPr lang="en-US" altLang="zh-CN" sz="2400" dirty="0">
                <a:latin typeface="+mn-ea"/>
                <a:cs typeface="Leelawadee UI"/>
              </a:rPr>
              <a:t>1Kg</a:t>
            </a:r>
            <a:r>
              <a:rPr lang="zh-CN" altLang="en-US" sz="2400" dirty="0">
                <a:latin typeface="+mn-ea"/>
                <a:cs typeface="Leelawadee UI"/>
              </a:rPr>
              <a:t>约</a:t>
            </a:r>
            <a:r>
              <a:rPr lang="en-US" altLang="zh-CN" sz="2400" dirty="0">
                <a:latin typeface="+mn-ea"/>
                <a:cs typeface="Leelawadee UI"/>
              </a:rPr>
              <a:t>2000000</a:t>
            </a:r>
            <a:r>
              <a:rPr lang="zh-CN" altLang="en-US" sz="2400" dirty="0">
                <a:latin typeface="+mn-ea"/>
                <a:cs typeface="Leelawadee UI"/>
              </a:rPr>
              <a:t>个）</a:t>
            </a:r>
            <a:endParaRPr lang="en-US" altLang="zh-CN" sz="2400" dirty="0">
              <a:latin typeface="+mn-ea"/>
              <a:cs typeface="Leelawadee UI"/>
            </a:endParaRPr>
          </a:p>
          <a:p>
            <a:pPr marL="368300" indent="-342900">
              <a:lnSpc>
                <a:spcPct val="100000"/>
              </a:lnSpc>
              <a:spcBef>
                <a:spcPts val="1090"/>
              </a:spcBef>
              <a:buClr>
                <a:srgbClr val="5FCAEE"/>
              </a:buClr>
              <a:buSzPct val="80000"/>
              <a:buFont typeface="Wingdings"/>
              <a:buChar char=""/>
              <a:tabLst>
                <a:tab pos="367665" algn="l"/>
                <a:tab pos="368300" algn="l"/>
                <a:tab pos="1062990" algn="l"/>
                <a:tab pos="2799080" algn="l"/>
                <a:tab pos="3234690" algn="l"/>
                <a:tab pos="6062345" algn="l"/>
                <a:tab pos="7190105" algn="l"/>
              </a:tabLst>
            </a:pPr>
            <a:r>
              <a:rPr lang="zh-CN" altLang="en-US" sz="2400" dirty="0">
                <a:latin typeface="+mn-ea"/>
                <a:cs typeface="Leelawadee UI"/>
              </a:rPr>
              <a:t>孵化密度</a:t>
            </a:r>
            <a:r>
              <a:rPr lang="en-US" altLang="zh-CN" sz="2400" dirty="0">
                <a:latin typeface="+mn-ea"/>
                <a:cs typeface="Leelawadee UI"/>
              </a:rPr>
              <a:t>50</a:t>
            </a:r>
            <a:r>
              <a:rPr lang="zh-CN" altLang="en-US" sz="2400" dirty="0">
                <a:latin typeface="+mn-ea"/>
                <a:cs typeface="Leelawadee UI"/>
              </a:rPr>
              <a:t>万粒</a:t>
            </a:r>
            <a:r>
              <a:rPr lang="en-US" altLang="zh-CN" sz="2400" dirty="0">
                <a:latin typeface="+mn-ea"/>
                <a:cs typeface="Leelawadee UI"/>
              </a:rPr>
              <a:t>/</a:t>
            </a:r>
            <a:r>
              <a:rPr lang="zh-CN" altLang="en-US" sz="2400" dirty="0">
                <a:latin typeface="+mn-ea"/>
                <a:cs typeface="Leelawadee UI"/>
              </a:rPr>
              <a:t>立方米</a:t>
            </a:r>
            <a:endParaRPr lang="en-US" altLang="zh-CN" sz="2400" dirty="0">
              <a:latin typeface="+mn-ea"/>
              <a:cs typeface="Leelawadee UI"/>
            </a:endParaRPr>
          </a:p>
          <a:p>
            <a:pPr marL="368300" indent="-342900">
              <a:lnSpc>
                <a:spcPct val="100000"/>
              </a:lnSpc>
              <a:spcBef>
                <a:spcPts val="1090"/>
              </a:spcBef>
              <a:buClr>
                <a:srgbClr val="5FCAEE"/>
              </a:buClr>
              <a:buSzPct val="80000"/>
              <a:buFont typeface="Wingdings"/>
              <a:buChar char=""/>
              <a:tabLst>
                <a:tab pos="367665" algn="l"/>
                <a:tab pos="368300" algn="l"/>
                <a:tab pos="1062990" algn="l"/>
                <a:tab pos="2799080" algn="l"/>
                <a:tab pos="3234690" algn="l"/>
                <a:tab pos="6062345" algn="l"/>
                <a:tab pos="7190105" algn="l"/>
              </a:tabLst>
            </a:pPr>
            <a:r>
              <a:rPr lang="zh-CN" altLang="en-US" sz="2400" dirty="0">
                <a:latin typeface="+mn-ea"/>
                <a:cs typeface="Leelawadee UI"/>
              </a:rPr>
              <a:t>孵化期间使用空气，并持续添加水。</a:t>
            </a:r>
            <a:endParaRPr sz="2400" dirty="0">
              <a:latin typeface="+mn-ea"/>
              <a:cs typeface="Leelawade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1911" y="3342132"/>
            <a:ext cx="6867144" cy="28011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0204" y="592581"/>
            <a:ext cx="66694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35" dirty="0"/>
              <a:t>孵化鱼卵与孵化成小鱼儿</a:t>
            </a:r>
            <a:endParaRPr spc="35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9032" y="2775204"/>
            <a:ext cx="7586472" cy="3390900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CB24CEC6-01A1-3662-109B-56F56D7EEA6E}"/>
              </a:ext>
            </a:extLst>
          </p:cNvPr>
          <p:cNvSpPr txBox="1"/>
          <p:nvPr/>
        </p:nvSpPr>
        <p:spPr>
          <a:xfrm>
            <a:off x="1008888" y="1044701"/>
            <a:ext cx="8366759" cy="1388842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1090"/>
              </a:spcBef>
              <a:buClr>
                <a:srgbClr val="5FCAEE"/>
              </a:buClr>
              <a:buSzPct val="80000"/>
              <a:buFont typeface="Wingdings"/>
              <a:buChar char=""/>
              <a:tabLst>
                <a:tab pos="367665" algn="l"/>
                <a:tab pos="368300" algn="l"/>
                <a:tab pos="1062990" algn="l"/>
                <a:tab pos="2799080" algn="l"/>
                <a:tab pos="3234690" algn="l"/>
                <a:tab pos="6062345" algn="l"/>
                <a:tab pos="7190105" algn="l"/>
              </a:tabLst>
            </a:pPr>
            <a:r>
              <a:rPr lang="zh-CN" altLang="en-US" sz="2400" dirty="0">
                <a:latin typeface="+mn-ea"/>
                <a:cs typeface="Leelawadee UI"/>
              </a:rPr>
              <a:t>繁殖的鱼卵和刚孵化的幼鱼，被保存在孵化池中约 </a:t>
            </a:r>
            <a:r>
              <a:rPr lang="en-US" altLang="zh-CN" sz="2400" dirty="0">
                <a:latin typeface="+mn-ea"/>
                <a:cs typeface="Leelawadee UI"/>
              </a:rPr>
              <a:t>40 </a:t>
            </a:r>
            <a:r>
              <a:rPr lang="zh-CN" altLang="en-US" sz="2400" dirty="0">
                <a:latin typeface="+mn-ea"/>
                <a:cs typeface="Leelawadee UI"/>
              </a:rPr>
              <a:t>小时（直到储备的粮食耗尽）。</a:t>
            </a:r>
            <a:endParaRPr lang="en-US" altLang="zh-CN" sz="2400" dirty="0">
              <a:latin typeface="+mn-ea"/>
              <a:cs typeface="Leelawadee UI"/>
            </a:endParaRPr>
          </a:p>
          <a:p>
            <a:pPr marL="368300" indent="-342900">
              <a:lnSpc>
                <a:spcPct val="100000"/>
              </a:lnSpc>
              <a:spcBef>
                <a:spcPts val="1090"/>
              </a:spcBef>
              <a:buClr>
                <a:srgbClr val="5FCAEE"/>
              </a:buClr>
              <a:buSzPct val="80000"/>
              <a:buFont typeface="Wingdings"/>
              <a:buChar char=""/>
              <a:tabLst>
                <a:tab pos="367665" algn="l"/>
                <a:tab pos="368300" algn="l"/>
                <a:tab pos="1062990" algn="l"/>
                <a:tab pos="2799080" algn="l"/>
                <a:tab pos="3234690" algn="l"/>
                <a:tab pos="6062345" algn="l"/>
                <a:tab pos="7190105" algn="l"/>
              </a:tabLst>
            </a:pPr>
            <a:r>
              <a:rPr lang="zh-CN" altLang="en-US" sz="2400" dirty="0">
                <a:latin typeface="+mn-ea"/>
                <a:cs typeface="Leelawadee UI"/>
              </a:rPr>
              <a:t>风被稍微打开。</a:t>
            </a:r>
            <a:endParaRPr sz="2400" dirty="0">
              <a:latin typeface="+mn-ea"/>
              <a:cs typeface="Leelawadee U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6941" y="2276982"/>
            <a:ext cx="387540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b="1" spc="-170" dirty="0"/>
              <a:t>小鱼儿的维护</a:t>
            </a:r>
            <a:endParaRPr b="1" spc="-17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7797" y="402337"/>
            <a:ext cx="679640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95"/>
              </a:spcBef>
              <a:tabLst>
                <a:tab pos="3460750" algn="l"/>
                <a:tab pos="4490720" algn="l"/>
              </a:tabLst>
            </a:pPr>
            <a:r>
              <a:rPr lang="zh-CN" altLang="en-US" sz="3600" b="1" dirty="0"/>
              <a:t>海水鱼生产原理</a:t>
            </a:r>
            <a:endParaRPr sz="3600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6335" y="1453895"/>
            <a:ext cx="6618731" cy="5001768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2A1B4743-51C1-30F6-D01C-69F09F3BD49A}"/>
              </a:ext>
            </a:extLst>
          </p:cNvPr>
          <p:cNvSpPr txBox="1">
            <a:spLocks/>
          </p:cNvSpPr>
          <p:nvPr/>
        </p:nvSpPr>
        <p:spPr>
          <a:xfrm>
            <a:off x="1926334" y="2743200"/>
            <a:ext cx="893065" cy="38151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065" rIns="0" bIns="0" rtlCol="0">
            <a:spAutoFit/>
          </a:bodyPr>
          <a:lstStyle>
            <a:lvl1pPr>
              <a:defRPr sz="2800" b="0" i="0">
                <a:solidFill>
                  <a:srgbClr val="006FC0"/>
                </a:solidFill>
                <a:latin typeface="Leelawadee UI"/>
                <a:ea typeface="+mj-ea"/>
                <a:cs typeface="Leelawadee UI"/>
              </a:defRPr>
            </a:lvl1pPr>
          </a:lstStyle>
          <a:p>
            <a:pPr marL="38100" algn="ctr">
              <a:spcBef>
                <a:spcPts val="95"/>
              </a:spcBef>
              <a:tabLst>
                <a:tab pos="3460750" algn="l"/>
                <a:tab pos="4490720" algn="l"/>
              </a:tabLst>
            </a:pPr>
            <a:r>
              <a:rPr lang="zh-CN" altLang="en-US" sz="2400" kern="0" dirty="0">
                <a:solidFill>
                  <a:schemeClr val="tx1"/>
                </a:solidFill>
              </a:rPr>
              <a:t>活食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0EE9EFF9-EEF4-808D-8259-D78D845EA27C}"/>
              </a:ext>
            </a:extLst>
          </p:cNvPr>
          <p:cNvSpPr txBox="1">
            <a:spLocks/>
          </p:cNvSpPr>
          <p:nvPr/>
        </p:nvSpPr>
        <p:spPr>
          <a:xfrm>
            <a:off x="1947670" y="5009370"/>
            <a:ext cx="2188466" cy="38151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065" rIns="0" bIns="0" rtlCol="0">
            <a:spAutoFit/>
          </a:bodyPr>
          <a:lstStyle>
            <a:lvl1pPr>
              <a:defRPr sz="2800" b="0" i="0">
                <a:solidFill>
                  <a:srgbClr val="006FC0"/>
                </a:solidFill>
                <a:latin typeface="Leelawadee UI"/>
                <a:ea typeface="+mj-ea"/>
                <a:cs typeface="Leelawadee UI"/>
              </a:defRPr>
            </a:lvl1pPr>
          </a:lstStyle>
          <a:p>
            <a:pPr marL="38100" algn="ctr">
              <a:spcBef>
                <a:spcPts val="95"/>
              </a:spcBef>
              <a:tabLst>
                <a:tab pos="3460750" algn="l"/>
                <a:tab pos="4490720" algn="l"/>
              </a:tabLst>
            </a:pPr>
            <a:r>
              <a:rPr lang="zh-CN" altLang="en-US" sz="2400" kern="0" dirty="0">
                <a:solidFill>
                  <a:schemeClr val="tx1"/>
                </a:solidFill>
              </a:rPr>
              <a:t>技术与管理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6AB5D98E-7760-EA50-02CF-193149FCD26D}"/>
              </a:ext>
            </a:extLst>
          </p:cNvPr>
          <p:cNvSpPr txBox="1">
            <a:spLocks/>
          </p:cNvSpPr>
          <p:nvPr/>
        </p:nvSpPr>
        <p:spPr>
          <a:xfrm>
            <a:off x="7010400" y="4998683"/>
            <a:ext cx="1905000" cy="38151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065" rIns="0" bIns="0" rtlCol="0">
            <a:spAutoFit/>
          </a:bodyPr>
          <a:lstStyle>
            <a:lvl1pPr>
              <a:defRPr sz="2800" b="0" i="0">
                <a:solidFill>
                  <a:srgbClr val="006FC0"/>
                </a:solidFill>
                <a:latin typeface="Leelawadee UI"/>
                <a:ea typeface="+mj-ea"/>
                <a:cs typeface="Leelawadee UI"/>
              </a:defRPr>
            </a:lvl1pPr>
          </a:lstStyle>
          <a:p>
            <a:pPr marL="38100" algn="ctr">
              <a:spcBef>
                <a:spcPts val="95"/>
              </a:spcBef>
              <a:tabLst>
                <a:tab pos="3460750" algn="l"/>
                <a:tab pos="4490720" algn="l"/>
              </a:tabLst>
            </a:pPr>
            <a:r>
              <a:rPr lang="zh-CN" altLang="en-US" sz="2400" kern="0" dirty="0">
                <a:solidFill>
                  <a:schemeClr val="tx1"/>
                </a:solidFill>
              </a:rPr>
              <a:t>疾病的监测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624F841-A27A-F8C2-AD34-83806AC1DBC3}"/>
              </a:ext>
            </a:extLst>
          </p:cNvPr>
          <p:cNvSpPr txBox="1">
            <a:spLocks/>
          </p:cNvSpPr>
          <p:nvPr/>
        </p:nvSpPr>
        <p:spPr>
          <a:xfrm>
            <a:off x="5244844" y="4814016"/>
            <a:ext cx="950216" cy="75084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065" rIns="0" bIns="0" rtlCol="0">
            <a:spAutoFit/>
          </a:bodyPr>
          <a:lstStyle>
            <a:lvl1pPr>
              <a:defRPr sz="2800" b="0" i="0">
                <a:solidFill>
                  <a:srgbClr val="006FC0"/>
                </a:solidFill>
                <a:latin typeface="Leelawadee UI"/>
                <a:ea typeface="+mj-ea"/>
                <a:cs typeface="Leelawadee UI"/>
              </a:defRPr>
            </a:lvl1pPr>
          </a:lstStyle>
          <a:p>
            <a:pPr marL="38100" algn="ctr">
              <a:spcBef>
                <a:spcPts val="95"/>
              </a:spcBef>
              <a:tabLst>
                <a:tab pos="3460750" algn="l"/>
                <a:tab pos="4490720" algn="l"/>
              </a:tabLst>
            </a:pPr>
            <a:r>
              <a:rPr lang="zh-CN" altLang="en-US" sz="2400" kern="0" dirty="0">
                <a:solidFill>
                  <a:schemeClr val="tx1"/>
                </a:solidFill>
              </a:rPr>
              <a:t>小鱼儿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217A72AD-899E-B235-D9D3-817D74B5DA53}"/>
              </a:ext>
            </a:extLst>
          </p:cNvPr>
          <p:cNvSpPr txBox="1">
            <a:spLocks/>
          </p:cNvSpPr>
          <p:nvPr/>
        </p:nvSpPr>
        <p:spPr>
          <a:xfrm>
            <a:off x="4941378" y="3523901"/>
            <a:ext cx="1557148" cy="44307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065" rIns="0" bIns="0" rtlCol="0">
            <a:spAutoFit/>
          </a:bodyPr>
          <a:lstStyle>
            <a:lvl1pPr>
              <a:defRPr sz="2800" b="0" i="0">
                <a:solidFill>
                  <a:srgbClr val="006FC0"/>
                </a:solidFill>
                <a:latin typeface="Leelawadee UI"/>
                <a:ea typeface="+mj-ea"/>
                <a:cs typeface="Leelawadee UI"/>
              </a:defRPr>
            </a:lvl1pPr>
          </a:lstStyle>
          <a:p>
            <a:pPr marL="38100" algn="ctr">
              <a:spcBef>
                <a:spcPts val="95"/>
              </a:spcBef>
              <a:tabLst>
                <a:tab pos="3460750" algn="l"/>
                <a:tab pos="4490720" algn="l"/>
              </a:tabLst>
            </a:pPr>
            <a:r>
              <a:rPr lang="zh-CN" altLang="en-US" kern="0" dirty="0">
                <a:solidFill>
                  <a:schemeClr val="tx1"/>
                </a:solidFill>
              </a:rPr>
              <a:t>浮游生物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CB61A5FE-8328-F3DA-ED5D-7E2AC851C0DD}"/>
              </a:ext>
            </a:extLst>
          </p:cNvPr>
          <p:cNvSpPr txBox="1">
            <a:spLocks/>
          </p:cNvSpPr>
          <p:nvPr/>
        </p:nvSpPr>
        <p:spPr>
          <a:xfrm>
            <a:off x="4876800" y="2318995"/>
            <a:ext cx="1992822" cy="44307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065" rIns="0" bIns="0" rtlCol="0">
            <a:spAutoFit/>
          </a:bodyPr>
          <a:lstStyle>
            <a:lvl1pPr>
              <a:defRPr sz="2800" b="0" i="0">
                <a:solidFill>
                  <a:srgbClr val="006FC0"/>
                </a:solidFill>
                <a:latin typeface="Leelawadee UI"/>
                <a:ea typeface="+mj-ea"/>
                <a:cs typeface="Leelawadee UI"/>
              </a:defRPr>
            </a:lvl1pPr>
          </a:lstStyle>
          <a:p>
            <a:pPr marL="38100" algn="ctr">
              <a:spcBef>
                <a:spcPts val="95"/>
              </a:spcBef>
              <a:tabLst>
                <a:tab pos="3460750" algn="l"/>
                <a:tab pos="4490720" algn="l"/>
              </a:tabLst>
            </a:pPr>
            <a:r>
              <a:rPr lang="zh-CN" altLang="en-US" kern="0" dirty="0">
                <a:solidFill>
                  <a:schemeClr val="tx1"/>
                </a:solidFill>
              </a:rPr>
              <a:t>微种子杂草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0266" y="430182"/>
            <a:ext cx="906779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zh-CN" altLang="en-US" b="1" spc="-120" dirty="0">
                <a:solidFill>
                  <a:schemeClr val="tx1"/>
                </a:solidFill>
                <a:latin typeface="Tahoma"/>
                <a:cs typeface="Tahoma"/>
              </a:rPr>
              <a:t>微藻（</a:t>
            </a:r>
            <a:r>
              <a:rPr lang="en-US" altLang="zh-CN" b="1" spc="-120" dirty="0">
                <a:solidFill>
                  <a:schemeClr val="tx1"/>
                </a:solidFill>
                <a:latin typeface="Tahoma"/>
                <a:cs typeface="Tahoma"/>
              </a:rPr>
              <a:t> microalgae</a:t>
            </a:r>
            <a:r>
              <a:rPr lang="zh-CN" altLang="en-US" b="1" spc="-120" dirty="0">
                <a:solidFill>
                  <a:schemeClr val="tx1"/>
                </a:solidFill>
                <a:latin typeface="Tahoma"/>
                <a:cs typeface="Tahoma"/>
              </a:rPr>
              <a:t>）是轮虫（</a:t>
            </a:r>
            <a:r>
              <a:rPr b="1" spc="-120" dirty="0">
                <a:solidFill>
                  <a:schemeClr val="tx1"/>
                </a:solidFill>
                <a:latin typeface="Tahoma"/>
                <a:cs typeface="Tahoma"/>
              </a:rPr>
              <a:t>Ro</a:t>
            </a:r>
            <a:r>
              <a:rPr b="1" spc="-85" dirty="0">
                <a:solidFill>
                  <a:schemeClr val="tx1"/>
                </a:solidFill>
                <a:latin typeface="Tahoma"/>
                <a:cs typeface="Tahoma"/>
              </a:rPr>
              <a:t>t</a:t>
            </a:r>
            <a:r>
              <a:rPr b="1" spc="-45" dirty="0">
                <a:solidFill>
                  <a:schemeClr val="tx1"/>
                </a:solidFill>
                <a:latin typeface="Tahoma"/>
                <a:cs typeface="Tahoma"/>
              </a:rPr>
              <a:t>i</a:t>
            </a:r>
            <a:r>
              <a:rPr b="1" spc="-70" dirty="0">
                <a:solidFill>
                  <a:schemeClr val="tx1"/>
                </a:solidFill>
                <a:latin typeface="Tahoma"/>
                <a:cs typeface="Tahoma"/>
              </a:rPr>
              <a:t>f</a:t>
            </a:r>
            <a:r>
              <a:rPr b="1" spc="-50" dirty="0">
                <a:solidFill>
                  <a:schemeClr val="tx1"/>
                </a:solidFill>
                <a:latin typeface="Tahoma"/>
                <a:cs typeface="Tahoma"/>
              </a:rPr>
              <a:t>er</a:t>
            </a:r>
            <a:r>
              <a:rPr lang="zh-CN" altLang="en-US" b="1" spc="-50" dirty="0">
                <a:solidFill>
                  <a:schemeClr val="tx1"/>
                </a:solidFill>
                <a:latin typeface="Tahoma"/>
                <a:cs typeface="Tahoma"/>
              </a:rPr>
              <a:t>）</a:t>
            </a:r>
            <a:r>
              <a:rPr lang="zh-CN" altLang="en-US" b="1" kern="0" dirty="0">
                <a:solidFill>
                  <a:schemeClr val="tx1"/>
                </a:solidFill>
              </a:rPr>
              <a:t>的食物 </a:t>
            </a:r>
            <a:endParaRPr b="1" spc="-50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1395" y="925070"/>
            <a:ext cx="7334885" cy="3308598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444500" indent="-342900">
              <a:lnSpc>
                <a:spcPct val="100000"/>
              </a:lnSpc>
              <a:spcBef>
                <a:spcPts val="1100"/>
              </a:spcBef>
              <a:buClr>
                <a:srgbClr val="5FCAEE"/>
              </a:buClr>
              <a:buSzPct val="80000"/>
              <a:buFont typeface="Wingdings" panose="05000000000000000000" pitchFamily="2" charset="2"/>
              <a:buChar char="v"/>
              <a:tabLst>
                <a:tab pos="443865" algn="l"/>
                <a:tab pos="444500" algn="l"/>
                <a:tab pos="1139190" algn="l"/>
                <a:tab pos="3152775" algn="l"/>
                <a:tab pos="4891405" algn="l"/>
              </a:tabLst>
            </a:pPr>
            <a:r>
              <a:rPr lang="en-US" altLang="zh-CN" sz="2000" dirty="0">
                <a:latin typeface="Leelawadee UI"/>
                <a:cs typeface="Leelawadee UI"/>
              </a:rPr>
              <a:t>Chlorella</a:t>
            </a:r>
            <a:r>
              <a:rPr lang="zh-CN" altLang="en-US" sz="2000" dirty="0">
                <a:latin typeface="Leelawadee UI"/>
                <a:cs typeface="Leelawadee UI"/>
              </a:rPr>
              <a:t> </a:t>
            </a:r>
            <a:r>
              <a:rPr lang="en-US" altLang="zh-CN" sz="2000" dirty="0">
                <a:latin typeface="Leelawadee UI"/>
                <a:cs typeface="Leelawadee UI"/>
              </a:rPr>
              <a:t>20L (</a:t>
            </a:r>
            <a:r>
              <a:rPr lang="zh-CN" altLang="en-US" sz="2000" dirty="0">
                <a:latin typeface="Leelawadee UI"/>
                <a:cs typeface="Leelawadee UI"/>
              </a:rPr>
              <a:t>日本进口</a:t>
            </a:r>
            <a:r>
              <a:rPr lang="en-US" altLang="zh-CN" sz="2000" dirty="0">
                <a:latin typeface="Leelawadee UI"/>
                <a:cs typeface="Leelawadee UI"/>
              </a:rPr>
              <a:t>)</a:t>
            </a:r>
          </a:p>
          <a:p>
            <a:pPr marL="101600">
              <a:lnSpc>
                <a:spcPct val="100000"/>
              </a:lnSpc>
              <a:spcBef>
                <a:spcPts val="1100"/>
              </a:spcBef>
              <a:buClr>
                <a:srgbClr val="5FCAEE"/>
              </a:buClr>
              <a:buSzPct val="80000"/>
              <a:tabLst>
                <a:tab pos="443865" algn="l"/>
                <a:tab pos="444500" algn="l"/>
                <a:tab pos="1139190" algn="l"/>
                <a:tab pos="3152775" algn="l"/>
                <a:tab pos="4891405" algn="l"/>
              </a:tabLst>
            </a:pPr>
            <a:r>
              <a:rPr lang="en-US" altLang="zh-CN" sz="2000" dirty="0">
                <a:latin typeface="Leelawadee UI"/>
                <a:cs typeface="Leelawadee UI"/>
              </a:rPr>
              <a:t>     - Chlorella</a:t>
            </a:r>
            <a:r>
              <a:rPr lang="zh-CN" altLang="en-US" sz="2000" dirty="0">
                <a:latin typeface="Leelawadee UI"/>
                <a:cs typeface="Leelawadee UI"/>
              </a:rPr>
              <a:t>（淡水）容量 </a:t>
            </a:r>
            <a:r>
              <a:rPr lang="en-US" altLang="zh-CN" sz="2000" dirty="0">
                <a:latin typeface="Leelawadee UI"/>
                <a:cs typeface="Leelawadee UI"/>
              </a:rPr>
              <a:t>20L</a:t>
            </a:r>
            <a:r>
              <a:rPr lang="zh-CN" altLang="en-US" sz="2000" dirty="0">
                <a:latin typeface="Leelawadee UI"/>
                <a:cs typeface="Leelawadee UI"/>
              </a:rPr>
              <a:t>，相当于 </a:t>
            </a:r>
            <a:r>
              <a:rPr lang="en-US" altLang="zh-CN" sz="2000" dirty="0">
                <a:latin typeface="Leelawadee UI"/>
                <a:cs typeface="Leelawadee UI"/>
              </a:rPr>
              <a:t>55m² </a:t>
            </a:r>
            <a:r>
              <a:rPr lang="zh-CN" altLang="en-US" sz="2000" dirty="0">
                <a:latin typeface="Leelawadee UI"/>
                <a:cs typeface="Leelawadee UI"/>
              </a:rPr>
              <a:t>在池中养殖的</a:t>
            </a:r>
            <a:r>
              <a:rPr lang="zh-CN" altLang="en-US" sz="2000" dirty="0">
                <a:highlight>
                  <a:srgbClr val="FFFF00"/>
                </a:highlight>
                <a:latin typeface="Leelawadee UI"/>
                <a:cs typeface="Leelawadee UI"/>
              </a:rPr>
              <a:t>小球藻</a:t>
            </a:r>
            <a:r>
              <a:rPr lang="zh-CN" altLang="en-US" sz="2000" dirty="0">
                <a:latin typeface="Leelawadee UI"/>
                <a:cs typeface="Leelawadee UI"/>
              </a:rPr>
              <a:t>（</a:t>
            </a:r>
            <a:r>
              <a:rPr lang="en-US" altLang="zh-CN" sz="2000" dirty="0">
                <a:latin typeface="Leelawadee UI"/>
                <a:cs typeface="Leelawadee UI"/>
              </a:rPr>
              <a:t>Chlorella)</a:t>
            </a:r>
            <a:r>
              <a:rPr lang="zh-CN" altLang="en-US" sz="2000" dirty="0">
                <a:latin typeface="Leelawadee UI"/>
                <a:cs typeface="Leelawadee UI"/>
              </a:rPr>
              <a:t> </a:t>
            </a:r>
            <a:endParaRPr lang="en-US" altLang="zh-CN" sz="2000" dirty="0">
              <a:latin typeface="Leelawadee UI"/>
              <a:cs typeface="Leelawadee UI"/>
            </a:endParaRPr>
          </a:p>
          <a:p>
            <a:pPr marL="101600">
              <a:lnSpc>
                <a:spcPct val="100000"/>
              </a:lnSpc>
              <a:spcBef>
                <a:spcPts val="1100"/>
              </a:spcBef>
              <a:buClr>
                <a:srgbClr val="5FCAEE"/>
              </a:buClr>
              <a:buSzPct val="80000"/>
              <a:tabLst>
                <a:tab pos="443865" algn="l"/>
                <a:tab pos="444500" algn="l"/>
                <a:tab pos="1139190" algn="l"/>
                <a:tab pos="3152775" algn="l"/>
                <a:tab pos="4891405" algn="l"/>
              </a:tabLst>
            </a:pPr>
            <a:r>
              <a:rPr lang="en-US" altLang="zh-CN" sz="2000" dirty="0">
                <a:latin typeface="Leelawadee UI"/>
                <a:cs typeface="Leelawadee UI"/>
              </a:rPr>
              <a:t>     - </a:t>
            </a:r>
            <a:r>
              <a:rPr lang="zh-CN" altLang="en-US" sz="2000" dirty="0">
                <a:latin typeface="Leelawadee UI"/>
                <a:cs typeface="Leelawadee UI"/>
              </a:rPr>
              <a:t>用于在池中短时养殖</a:t>
            </a:r>
            <a:r>
              <a:rPr lang="en-US" altLang="zh-CN" sz="2000" dirty="0">
                <a:latin typeface="Leelawadee UI"/>
                <a:cs typeface="Leelawadee UI"/>
              </a:rPr>
              <a:t>Rotifer</a:t>
            </a:r>
          </a:p>
          <a:p>
            <a:pPr marL="444500" indent="-342900">
              <a:spcBef>
                <a:spcPts val="1100"/>
              </a:spcBef>
              <a:buClr>
                <a:srgbClr val="5FCAEE"/>
              </a:buClr>
              <a:buSzPct val="80000"/>
              <a:buFont typeface="Wingdings" panose="05000000000000000000" pitchFamily="2" charset="2"/>
              <a:buChar char="v"/>
              <a:tabLst>
                <a:tab pos="443865" algn="l"/>
                <a:tab pos="444500" algn="l"/>
                <a:tab pos="1139190" algn="l"/>
                <a:tab pos="3152775" algn="l"/>
                <a:tab pos="4891405" algn="l"/>
              </a:tabLst>
            </a:pPr>
            <a:r>
              <a:rPr lang="en-US" altLang="zh-CN" sz="2000" dirty="0" err="1">
                <a:latin typeface="Leelawadee UI"/>
                <a:cs typeface="Leelawadee UI"/>
              </a:rPr>
              <a:t>Tetraselmis</a:t>
            </a:r>
            <a:r>
              <a:rPr lang="en-US" altLang="zh-CN" sz="2000" dirty="0">
                <a:latin typeface="Leelawadee UI"/>
                <a:cs typeface="Leelawadee UI"/>
              </a:rPr>
              <a:t> </a:t>
            </a:r>
            <a:r>
              <a:rPr lang="zh-CN" altLang="en-US" sz="2000" dirty="0">
                <a:latin typeface="Leelawadee UI"/>
                <a:cs typeface="Leelawadee UI"/>
              </a:rPr>
              <a:t>的养殖</a:t>
            </a:r>
            <a:endParaRPr lang="en-US" altLang="zh-CN" sz="2000" dirty="0">
              <a:latin typeface="Leelawadee UI"/>
              <a:cs typeface="Leelawadee UI"/>
            </a:endParaRPr>
          </a:p>
          <a:p>
            <a:pPr marL="101600">
              <a:lnSpc>
                <a:spcPct val="100000"/>
              </a:lnSpc>
              <a:spcBef>
                <a:spcPts val="1100"/>
              </a:spcBef>
              <a:buClr>
                <a:srgbClr val="5FCAEE"/>
              </a:buClr>
              <a:buSzPct val="80000"/>
              <a:tabLst>
                <a:tab pos="443865" algn="l"/>
                <a:tab pos="444500" algn="l"/>
                <a:tab pos="1139190" algn="l"/>
                <a:tab pos="3152775" algn="l"/>
                <a:tab pos="4891405" algn="l"/>
              </a:tabLst>
            </a:pPr>
            <a:r>
              <a:rPr lang="en-US" altLang="zh-CN" sz="2000" dirty="0">
                <a:latin typeface="Leelawadee UI"/>
                <a:cs typeface="Leelawadee UI"/>
              </a:rPr>
              <a:t>     - </a:t>
            </a:r>
            <a:r>
              <a:rPr lang="zh-CN" altLang="en-US" sz="2000" dirty="0">
                <a:latin typeface="Leelawadee UI"/>
                <a:cs typeface="Leelawadee UI"/>
              </a:rPr>
              <a:t>在透明的玻璃杯养殖，强风和强光 </a:t>
            </a:r>
            <a:r>
              <a:rPr lang="en-US" altLang="zh-CN" sz="2000" dirty="0">
                <a:latin typeface="Leelawadee UI"/>
                <a:cs typeface="Leelawadee UI"/>
              </a:rPr>
              <a:t>5,000lux </a:t>
            </a:r>
          </a:p>
          <a:p>
            <a:pPr marL="101600">
              <a:lnSpc>
                <a:spcPct val="100000"/>
              </a:lnSpc>
              <a:spcBef>
                <a:spcPts val="1100"/>
              </a:spcBef>
              <a:buClr>
                <a:srgbClr val="5FCAEE"/>
              </a:buClr>
              <a:buSzPct val="80000"/>
              <a:tabLst>
                <a:tab pos="443865" algn="l"/>
                <a:tab pos="444500" algn="l"/>
                <a:tab pos="1139190" algn="l"/>
                <a:tab pos="3152775" algn="l"/>
                <a:tab pos="4891405" algn="l"/>
              </a:tabLst>
            </a:pPr>
            <a:r>
              <a:rPr lang="en-US" altLang="zh-CN" sz="2000" dirty="0">
                <a:latin typeface="Leelawadee UI"/>
                <a:cs typeface="Leelawadee UI"/>
              </a:rPr>
              <a:t>     - </a:t>
            </a:r>
            <a:r>
              <a:rPr lang="en-US" altLang="zh-CN" sz="2000" dirty="0" err="1">
                <a:latin typeface="Leelawadee UI"/>
                <a:cs typeface="Leelawadee UI"/>
              </a:rPr>
              <a:t>Tetraselmis</a:t>
            </a:r>
            <a:r>
              <a:rPr lang="en-US" altLang="zh-CN" sz="2000" dirty="0">
                <a:latin typeface="Leelawadee UI"/>
                <a:cs typeface="Leelawadee UI"/>
              </a:rPr>
              <a:t> </a:t>
            </a:r>
            <a:r>
              <a:rPr lang="zh-CN" altLang="en-US" sz="2000" dirty="0">
                <a:latin typeface="Leelawadee UI"/>
                <a:cs typeface="Leelawadee UI"/>
              </a:rPr>
              <a:t>用为</a:t>
            </a:r>
            <a:r>
              <a:rPr lang="en-US" altLang="zh-CN" sz="2000" dirty="0">
                <a:latin typeface="Leelawadee UI"/>
                <a:cs typeface="Leelawadee UI"/>
              </a:rPr>
              <a:t>Rotifer</a:t>
            </a:r>
            <a:r>
              <a:rPr lang="zh-CN" altLang="en-US" sz="2000" dirty="0">
                <a:latin typeface="Leelawadee UI"/>
                <a:cs typeface="Leelawadee UI"/>
              </a:rPr>
              <a:t>饲料并放置在池中作为剩余</a:t>
            </a:r>
            <a:r>
              <a:rPr lang="en-US" altLang="zh-CN" sz="2000" dirty="0">
                <a:latin typeface="Leelawadee UI"/>
                <a:cs typeface="Leelawadee UI"/>
              </a:rPr>
              <a:t>Rotifer</a:t>
            </a:r>
            <a:r>
              <a:rPr lang="zh-CN" altLang="en-US" sz="2000" dirty="0">
                <a:latin typeface="Leelawadee UI"/>
                <a:cs typeface="Leelawadee UI"/>
              </a:rPr>
              <a:t>的饲料</a:t>
            </a:r>
            <a:endParaRPr sz="2000" dirty="0">
              <a:latin typeface="Leelawadee UI"/>
              <a:cs typeface="Leelawade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3480" y="4309870"/>
            <a:ext cx="2980944" cy="24505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54423" y="4361688"/>
            <a:ext cx="6952487" cy="22067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36280" y="2036064"/>
            <a:ext cx="2770631" cy="23256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1392" y="602229"/>
            <a:ext cx="67614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b="1" spc="15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轮虫（</a:t>
            </a:r>
            <a:r>
              <a:rPr lang="en-US" b="1" spc="15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lang="en-US" altLang="zh-CN" b="1" spc="15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otifer</a:t>
            </a:r>
            <a:r>
              <a:rPr lang="zh-CN" altLang="en-US" b="1" spc="15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）的养殖</a:t>
            </a:r>
            <a:endParaRPr b="1" spc="-11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8589" y="2525822"/>
            <a:ext cx="4906010" cy="31575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27392" y="2634995"/>
            <a:ext cx="2965704" cy="2889504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2A444B4E-619E-4DF0-6F00-528CB234D660}"/>
              </a:ext>
            </a:extLst>
          </p:cNvPr>
          <p:cNvSpPr txBox="1">
            <a:spLocks/>
          </p:cNvSpPr>
          <p:nvPr/>
        </p:nvSpPr>
        <p:spPr>
          <a:xfrm>
            <a:off x="457200" y="1394133"/>
            <a:ext cx="7620000" cy="11330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2800" b="0" i="0">
                <a:solidFill>
                  <a:srgbClr val="006FC0"/>
                </a:solidFill>
                <a:latin typeface="Leelawadee UI"/>
                <a:ea typeface="+mj-ea"/>
                <a:cs typeface="Leelawadee UI"/>
              </a:defRPr>
            </a:lvl1pPr>
          </a:lstStyle>
          <a:p>
            <a:pPr marL="355600" indent="-342900">
              <a:spcBef>
                <a:spcPts val="95"/>
              </a:spcBef>
              <a:buFont typeface="Wingdings" panose="05000000000000000000" pitchFamily="2" charset="2"/>
              <a:buChar char="v"/>
            </a:pPr>
            <a:r>
              <a:rPr lang="en-US" altLang="zh-CN" sz="2400" kern="0" spc="150" dirty="0">
                <a:solidFill>
                  <a:schemeClr val="tx1"/>
                </a:solidFill>
                <a:latin typeface="+mn-ea"/>
                <a:ea typeface="+mn-ea"/>
              </a:rPr>
              <a:t>Rotifer(</a:t>
            </a:r>
            <a:r>
              <a:rPr lang="en-US" altLang="zh-CN" sz="2400" kern="0" spc="150" dirty="0" err="1">
                <a:solidFill>
                  <a:schemeClr val="tx1"/>
                </a:solidFill>
                <a:latin typeface="+mn-ea"/>
                <a:ea typeface="+mn-ea"/>
              </a:rPr>
              <a:t>Branchinous</a:t>
            </a:r>
            <a:r>
              <a:rPr lang="en-US" altLang="zh-CN" sz="2400" kern="0" spc="15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CN" sz="2400" kern="0" spc="150" dirty="0" err="1">
                <a:solidFill>
                  <a:schemeClr val="tx1"/>
                </a:solidFill>
                <a:latin typeface="+mn-ea"/>
                <a:ea typeface="+mn-ea"/>
              </a:rPr>
              <a:t>rotundiformis</a:t>
            </a:r>
            <a:r>
              <a:rPr lang="en-US" altLang="zh-CN" sz="2400" kern="0" spc="15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400" kern="0" spc="15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ea typeface="+mn-ea"/>
              </a:rPr>
              <a:t>轮虫</a:t>
            </a:r>
            <a:r>
              <a:rPr lang="zh-CN" altLang="en-US" sz="2400" kern="0" spc="150" dirty="0">
                <a:solidFill>
                  <a:schemeClr val="tx1"/>
                </a:solidFill>
                <a:latin typeface="+mn-ea"/>
                <a:ea typeface="+mn-ea"/>
              </a:rPr>
              <a:t>是幼鱼鱼的食物</a:t>
            </a:r>
            <a:endParaRPr lang="en-US" altLang="zh-CN" sz="2400" kern="0" spc="15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355600" indent="-342900">
              <a:spcBef>
                <a:spcPts val="95"/>
              </a:spcBef>
              <a:buFont typeface="Wingdings" panose="05000000000000000000" pitchFamily="2" charset="2"/>
              <a:buChar char="v"/>
            </a:pPr>
            <a:r>
              <a:rPr lang="zh-CN" altLang="en-US" sz="2400" kern="0" spc="15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ea typeface="+mn-ea"/>
              </a:rPr>
              <a:t>小球藻</a:t>
            </a:r>
            <a:r>
              <a:rPr lang="zh-CN" altLang="en-US" sz="2400" kern="0" spc="150" dirty="0">
                <a:solidFill>
                  <a:schemeClr val="tx1"/>
                </a:solidFill>
                <a:latin typeface="+mn-ea"/>
                <a:ea typeface="+mn-ea"/>
              </a:rPr>
              <a:t>（</a:t>
            </a:r>
            <a:r>
              <a:rPr lang="en-US" altLang="zh-CN" sz="2400" kern="0" spc="150" dirty="0">
                <a:solidFill>
                  <a:schemeClr val="tx1"/>
                </a:solidFill>
                <a:latin typeface="+mn-ea"/>
                <a:ea typeface="+mn-ea"/>
              </a:rPr>
              <a:t>Chlorella</a:t>
            </a:r>
            <a:r>
              <a:rPr lang="zh-CN" altLang="en-US" sz="2400" kern="0" spc="150" dirty="0">
                <a:solidFill>
                  <a:schemeClr val="tx1"/>
                </a:solidFill>
                <a:latin typeface="+mn-ea"/>
                <a:ea typeface="+mn-ea"/>
              </a:rPr>
              <a:t>）是轮虫的食物</a:t>
            </a:r>
            <a:endParaRPr lang="en-US" altLang="zh-CN" sz="2400" kern="0" spc="15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4810" y="495120"/>
            <a:ext cx="61753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  <a:tabLst>
                <a:tab pos="1501140" algn="l"/>
              </a:tabLst>
            </a:pPr>
            <a:r>
              <a:rPr lang="zh-CN" altLang="en-US" sz="2800" b="1" dirty="0"/>
              <a:t>分阶段的</a:t>
            </a:r>
            <a:r>
              <a:rPr lang="zh-CN" altLang="en-US" sz="2800" b="1" spc="-210" dirty="0">
                <a:highlight>
                  <a:srgbClr val="FFFF00"/>
                </a:highlight>
                <a:latin typeface="+mj-ea"/>
              </a:rPr>
              <a:t>拉氏高须</a:t>
            </a:r>
            <a:r>
              <a:rPr lang="zh-CN" altLang="en-US" sz="2800" b="1" spc="-210" dirty="0">
                <a:latin typeface="+mj-ea"/>
              </a:rPr>
              <a:t>幼鱼的饲料</a:t>
            </a:r>
            <a:endParaRPr sz="28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9243" y="1772411"/>
            <a:ext cx="2560320" cy="25130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600185" y="4715332"/>
            <a:ext cx="21869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00"/>
              </a:spcBef>
              <a:tabLst>
                <a:tab pos="898525" algn="l"/>
                <a:tab pos="1751964" algn="l"/>
              </a:tabLst>
            </a:pPr>
            <a:r>
              <a:rPr lang="zh-CN" altLang="en-US" dirty="0">
                <a:latin typeface="Leelawadee UI"/>
                <a:cs typeface="Leelawadee UI"/>
              </a:rPr>
              <a:t>幼鱼的粉状饲料</a:t>
            </a:r>
            <a:endParaRPr sz="1800" dirty="0">
              <a:latin typeface="Leelawadee UI"/>
              <a:cs typeface="Leelawadee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7887" y="1374647"/>
            <a:ext cx="7417308" cy="5109972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D35A78E4-7923-1967-14EC-1D93A3BC0179}"/>
              </a:ext>
            </a:extLst>
          </p:cNvPr>
          <p:cNvSpPr txBox="1"/>
          <p:nvPr/>
        </p:nvSpPr>
        <p:spPr>
          <a:xfrm>
            <a:off x="3733800" y="1622233"/>
            <a:ext cx="2186940" cy="30035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00"/>
              </a:spcBef>
              <a:tabLst>
                <a:tab pos="898525" algn="l"/>
                <a:tab pos="1751964" algn="l"/>
              </a:tabLst>
            </a:pPr>
            <a:r>
              <a:rPr lang="en-US" sz="1800" dirty="0">
                <a:latin typeface="Leelawadee UI"/>
                <a:cs typeface="Leelawadee UI"/>
              </a:rPr>
              <a:t>45</a:t>
            </a:r>
            <a:r>
              <a:rPr lang="zh-CN" altLang="en-US" sz="1800" dirty="0">
                <a:latin typeface="Leelawadee UI"/>
                <a:cs typeface="Leelawadee UI"/>
              </a:rPr>
              <a:t>个小时的幼鱼</a:t>
            </a:r>
            <a:endParaRPr sz="1800" dirty="0">
              <a:latin typeface="Leelawadee UI"/>
              <a:cs typeface="Leelawadee UI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FFA5534-7415-1888-2F67-FBEA7B71289D}"/>
              </a:ext>
            </a:extLst>
          </p:cNvPr>
          <p:cNvSpPr txBox="1"/>
          <p:nvPr/>
        </p:nvSpPr>
        <p:spPr>
          <a:xfrm>
            <a:off x="3733800" y="2359045"/>
            <a:ext cx="2186940" cy="30035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00"/>
              </a:spcBef>
              <a:tabLst>
                <a:tab pos="898525" algn="l"/>
                <a:tab pos="1751964" algn="l"/>
              </a:tabLst>
            </a:pPr>
            <a:r>
              <a:rPr lang="en-US" altLang="zh-CN" dirty="0">
                <a:latin typeface="Leelawadee UI"/>
                <a:cs typeface="Leelawadee UI"/>
              </a:rPr>
              <a:t>8</a:t>
            </a:r>
            <a:r>
              <a:rPr lang="zh-CN" altLang="en-US" dirty="0">
                <a:latin typeface="Leelawadee UI"/>
                <a:cs typeface="Leelawadee UI"/>
              </a:rPr>
              <a:t>天</a:t>
            </a:r>
            <a:r>
              <a:rPr lang="zh-CN" altLang="en-US" sz="1800" dirty="0">
                <a:latin typeface="Leelawadee UI"/>
                <a:cs typeface="Leelawadee UI"/>
              </a:rPr>
              <a:t>的幼鱼</a:t>
            </a:r>
            <a:endParaRPr sz="1800" dirty="0">
              <a:latin typeface="Leelawadee UI"/>
              <a:cs typeface="Leelawadee UI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934CFE30-44AF-45B2-AE57-C5195BB5DDE8}"/>
              </a:ext>
            </a:extLst>
          </p:cNvPr>
          <p:cNvSpPr txBox="1"/>
          <p:nvPr/>
        </p:nvSpPr>
        <p:spPr>
          <a:xfrm>
            <a:off x="3733800" y="3067152"/>
            <a:ext cx="2186940" cy="30035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00"/>
              </a:spcBef>
              <a:tabLst>
                <a:tab pos="898525" algn="l"/>
                <a:tab pos="1751964" algn="l"/>
              </a:tabLst>
            </a:pPr>
            <a:r>
              <a:rPr lang="en-US" altLang="zh-CN" dirty="0">
                <a:latin typeface="Leelawadee UI"/>
                <a:cs typeface="Leelawadee UI"/>
              </a:rPr>
              <a:t>12</a:t>
            </a:r>
            <a:r>
              <a:rPr lang="zh-CN" altLang="en-US" dirty="0">
                <a:latin typeface="Leelawadee UI"/>
                <a:cs typeface="Leelawadee UI"/>
              </a:rPr>
              <a:t>天</a:t>
            </a:r>
            <a:r>
              <a:rPr lang="zh-CN" altLang="en-US" sz="1800" dirty="0">
                <a:latin typeface="Leelawadee UI"/>
                <a:cs typeface="Leelawadee UI"/>
              </a:rPr>
              <a:t>的幼鱼</a:t>
            </a:r>
            <a:endParaRPr sz="1800" dirty="0">
              <a:latin typeface="Leelawadee UI"/>
              <a:cs typeface="Leelawadee UI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848355D5-5236-DB33-644A-7AA6D2CFF698}"/>
              </a:ext>
            </a:extLst>
          </p:cNvPr>
          <p:cNvSpPr txBox="1"/>
          <p:nvPr/>
        </p:nvSpPr>
        <p:spPr>
          <a:xfrm>
            <a:off x="3696835" y="3952071"/>
            <a:ext cx="2186940" cy="30035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00"/>
              </a:spcBef>
              <a:tabLst>
                <a:tab pos="898525" algn="l"/>
                <a:tab pos="1751964" algn="l"/>
              </a:tabLst>
            </a:pPr>
            <a:r>
              <a:rPr lang="en-US" altLang="zh-CN" dirty="0">
                <a:latin typeface="Leelawadee UI"/>
                <a:cs typeface="Leelawadee UI"/>
              </a:rPr>
              <a:t>15</a:t>
            </a:r>
            <a:r>
              <a:rPr lang="zh-CN" altLang="en-US" dirty="0">
                <a:latin typeface="Leelawadee UI"/>
                <a:cs typeface="Leelawadee UI"/>
              </a:rPr>
              <a:t>天</a:t>
            </a:r>
            <a:r>
              <a:rPr lang="zh-CN" altLang="en-US" sz="1800" dirty="0">
                <a:latin typeface="Leelawadee UI"/>
                <a:cs typeface="Leelawadee UI"/>
              </a:rPr>
              <a:t>的幼鱼</a:t>
            </a:r>
            <a:endParaRPr sz="1800" dirty="0">
              <a:latin typeface="Leelawadee UI"/>
              <a:cs typeface="Leelawadee UI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CF2EEAA-0C43-A6CC-F284-8D49BFA1314E}"/>
              </a:ext>
            </a:extLst>
          </p:cNvPr>
          <p:cNvSpPr txBox="1"/>
          <p:nvPr/>
        </p:nvSpPr>
        <p:spPr>
          <a:xfrm>
            <a:off x="3505200" y="4824885"/>
            <a:ext cx="2186940" cy="30035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00"/>
              </a:spcBef>
              <a:tabLst>
                <a:tab pos="898525" algn="l"/>
                <a:tab pos="1751964" algn="l"/>
              </a:tabLst>
            </a:pPr>
            <a:r>
              <a:rPr lang="en-US" altLang="zh-CN" dirty="0">
                <a:latin typeface="Leelawadee UI"/>
                <a:cs typeface="Leelawadee UI"/>
              </a:rPr>
              <a:t>28</a:t>
            </a:r>
            <a:r>
              <a:rPr lang="zh-CN" altLang="en-US" dirty="0">
                <a:latin typeface="Leelawadee UI"/>
                <a:cs typeface="Leelawadee UI"/>
              </a:rPr>
              <a:t>天</a:t>
            </a:r>
            <a:r>
              <a:rPr lang="zh-CN" altLang="en-US" sz="1800" dirty="0">
                <a:latin typeface="Leelawadee UI"/>
                <a:cs typeface="Leelawadee UI"/>
              </a:rPr>
              <a:t>的幼鱼</a:t>
            </a:r>
            <a:endParaRPr sz="1800" dirty="0">
              <a:latin typeface="Leelawadee UI"/>
              <a:cs typeface="Leelawadee UI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4004F443-D073-DA0F-2931-F9A12432E784}"/>
              </a:ext>
            </a:extLst>
          </p:cNvPr>
          <p:cNvSpPr txBox="1"/>
          <p:nvPr/>
        </p:nvSpPr>
        <p:spPr>
          <a:xfrm>
            <a:off x="3700072" y="5809283"/>
            <a:ext cx="2186940" cy="30035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00"/>
              </a:spcBef>
              <a:tabLst>
                <a:tab pos="898525" algn="l"/>
                <a:tab pos="1751964" algn="l"/>
              </a:tabLst>
            </a:pPr>
            <a:r>
              <a:rPr lang="zh-CN" altLang="en-US" dirty="0">
                <a:latin typeface="Leelawadee UI"/>
                <a:cs typeface="Leelawadee UI"/>
              </a:rPr>
              <a:t>大于</a:t>
            </a:r>
            <a:r>
              <a:rPr lang="en-US" altLang="zh-CN" dirty="0">
                <a:latin typeface="Leelawadee UI"/>
                <a:cs typeface="Leelawadee UI"/>
              </a:rPr>
              <a:t>28</a:t>
            </a:r>
            <a:r>
              <a:rPr lang="zh-CN" altLang="en-US" dirty="0">
                <a:latin typeface="Leelawadee UI"/>
                <a:cs typeface="Leelawadee UI"/>
              </a:rPr>
              <a:t>天</a:t>
            </a:r>
            <a:r>
              <a:rPr lang="zh-CN" altLang="en-US" sz="1800" dirty="0">
                <a:latin typeface="Leelawadee UI"/>
                <a:cs typeface="Leelawadee UI"/>
              </a:rPr>
              <a:t>的幼鱼</a:t>
            </a:r>
            <a:endParaRPr sz="1800" dirty="0">
              <a:latin typeface="Leelawadee UI"/>
              <a:cs typeface="Leelawadee UI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4485D74-14D7-BB77-B988-160B18789B41}"/>
              </a:ext>
            </a:extLst>
          </p:cNvPr>
          <p:cNvSpPr txBox="1"/>
          <p:nvPr/>
        </p:nvSpPr>
        <p:spPr>
          <a:xfrm>
            <a:off x="243839" y="2789235"/>
            <a:ext cx="2186940" cy="30035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00"/>
              </a:spcBef>
              <a:tabLst>
                <a:tab pos="898525" algn="l"/>
                <a:tab pos="1751964" algn="l"/>
              </a:tabLst>
            </a:pPr>
            <a:r>
              <a:rPr lang="zh-CN" altLang="en-US" sz="1800" dirty="0">
                <a:latin typeface="Leelawadee UI"/>
                <a:cs typeface="Leelawadee UI"/>
              </a:rPr>
              <a:t>轮虫（</a:t>
            </a:r>
            <a:r>
              <a:rPr lang="en-US" altLang="zh-CN" sz="1800" dirty="0">
                <a:latin typeface="Leelawadee UI"/>
                <a:cs typeface="Leelawadee UI"/>
              </a:rPr>
              <a:t>Rotifer)</a:t>
            </a:r>
            <a:endParaRPr sz="1800" dirty="0">
              <a:latin typeface="Leelawadee UI"/>
              <a:cs typeface="Leelawadee UI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8D94A116-A751-FA31-FA4B-5A0FDC4A55F5}"/>
              </a:ext>
            </a:extLst>
          </p:cNvPr>
          <p:cNvSpPr txBox="1"/>
          <p:nvPr/>
        </p:nvSpPr>
        <p:spPr>
          <a:xfrm>
            <a:off x="237870" y="4354000"/>
            <a:ext cx="2186940" cy="28982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00"/>
              </a:spcBef>
              <a:tabLst>
                <a:tab pos="898525" algn="l"/>
                <a:tab pos="1751964" algn="l"/>
              </a:tabLst>
            </a:pPr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卤虫（</a:t>
            </a:r>
            <a:r>
              <a:rPr lang="en-US" altLang="zh-CN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Artemia)</a:t>
            </a:r>
            <a:endParaRPr sz="1800" dirty="0">
              <a:latin typeface="Leelawadee UI"/>
              <a:cs typeface="Leelawadee UI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DA3153A4-A941-4FB0-EAAB-B3B2BB820C8F}"/>
              </a:ext>
            </a:extLst>
          </p:cNvPr>
          <p:cNvSpPr txBox="1"/>
          <p:nvPr/>
        </p:nvSpPr>
        <p:spPr>
          <a:xfrm>
            <a:off x="272029" y="5959460"/>
            <a:ext cx="2186940" cy="30035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00"/>
              </a:spcBef>
              <a:tabLst>
                <a:tab pos="898525" algn="l"/>
                <a:tab pos="1751964" algn="l"/>
              </a:tabLst>
            </a:pPr>
            <a:r>
              <a:rPr lang="zh-CN" altLang="en-US" dirty="0">
                <a:latin typeface="Leelawadee UI"/>
                <a:cs typeface="Leelawadee UI"/>
              </a:rPr>
              <a:t>粉状饲料</a:t>
            </a:r>
            <a:endParaRPr sz="1800" dirty="0">
              <a:latin typeface="Leelawadee UI"/>
              <a:cs typeface="Leelawadee U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7400" y="358720"/>
            <a:ext cx="58324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pc="-60" dirty="0"/>
              <a:t>按年龄喂养幼鱼</a:t>
            </a:r>
            <a:endParaRPr spc="-60" dirty="0"/>
          </a:p>
        </p:txBody>
      </p:sp>
      <p:sp>
        <p:nvSpPr>
          <p:cNvPr id="3" name="object 3"/>
          <p:cNvSpPr txBox="1"/>
          <p:nvPr/>
        </p:nvSpPr>
        <p:spPr>
          <a:xfrm>
            <a:off x="342798" y="968016"/>
            <a:ext cx="8141309" cy="2042867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1110"/>
              </a:spcBef>
              <a:buClr>
                <a:srgbClr val="5FCAEE"/>
              </a:buClr>
              <a:buSzPct val="80000"/>
              <a:buFont typeface="Wingdings"/>
              <a:buChar char=""/>
              <a:tabLst>
                <a:tab pos="367665" algn="l"/>
                <a:tab pos="368300" algn="l"/>
                <a:tab pos="1844675" algn="l"/>
                <a:tab pos="3728085" algn="l"/>
                <a:tab pos="4634865" algn="l"/>
              </a:tabLst>
            </a:pPr>
            <a:r>
              <a:rPr lang="en-US" altLang="zh-CN" sz="2400" dirty="0">
                <a:latin typeface="+mn-ea"/>
                <a:cs typeface="Leelawadee UI"/>
              </a:rPr>
              <a:t>2-7</a:t>
            </a:r>
            <a:r>
              <a:rPr lang="zh-CN" altLang="en-US" sz="2400" dirty="0">
                <a:latin typeface="+mn-ea"/>
                <a:cs typeface="Leelawadee UI"/>
              </a:rPr>
              <a:t>天</a:t>
            </a:r>
            <a:r>
              <a:rPr lang="en-US" altLang="zh-CN" sz="2400" dirty="0">
                <a:latin typeface="+mn-ea"/>
                <a:cs typeface="Leelawadee UI"/>
              </a:rPr>
              <a:t>:</a:t>
            </a:r>
            <a:r>
              <a:rPr lang="zh-CN" altLang="en-US" sz="2400" dirty="0">
                <a:latin typeface="+mn-ea"/>
                <a:cs typeface="Leelawadee UI"/>
              </a:rPr>
              <a:t>可喂轮虫（</a:t>
            </a:r>
            <a:r>
              <a:rPr lang="en-US" altLang="zh-CN" sz="2400" dirty="0">
                <a:latin typeface="+mn-ea"/>
                <a:cs typeface="Leelawadee UI"/>
              </a:rPr>
              <a:t>Rotifer</a:t>
            </a:r>
            <a:r>
              <a:rPr lang="zh-CN" altLang="en-US" sz="2400" dirty="0">
                <a:latin typeface="+mn-ea"/>
                <a:cs typeface="Leelawadee UI"/>
              </a:rPr>
              <a:t>）和</a:t>
            </a:r>
            <a:r>
              <a:rPr lang="zh-CN" altLang="en-US" sz="2400" kern="0" dirty="0">
                <a:latin typeface="+mn-ea"/>
                <a:cs typeface="Leelawadee UI"/>
              </a:rPr>
              <a:t>微藻（</a:t>
            </a:r>
            <a:r>
              <a:rPr lang="en-US" altLang="zh-CN" sz="2400" kern="0" dirty="0">
                <a:latin typeface="+mn-ea"/>
                <a:cs typeface="Leelawadee UI"/>
              </a:rPr>
              <a:t> microalgae)</a:t>
            </a:r>
            <a:r>
              <a:rPr lang="zh-CN" altLang="en-US" sz="2400" kern="0" dirty="0">
                <a:latin typeface="+mn-ea"/>
                <a:cs typeface="Leelawadee UI"/>
              </a:rPr>
              <a:t>为食物</a:t>
            </a:r>
            <a:r>
              <a:rPr lang="zh-CN" altLang="en-US" sz="2400" kern="0" dirty="0">
                <a:solidFill>
                  <a:schemeClr val="tx1"/>
                </a:solidFill>
                <a:latin typeface="+mn-ea"/>
              </a:rPr>
              <a:t> </a:t>
            </a:r>
            <a:endParaRPr lang="en-US" altLang="zh-CN" sz="2400" dirty="0">
              <a:latin typeface="+mn-ea"/>
              <a:cs typeface="Leelawadee UI"/>
            </a:endParaRPr>
          </a:p>
          <a:p>
            <a:pPr marL="368300" indent="-342900">
              <a:lnSpc>
                <a:spcPct val="100000"/>
              </a:lnSpc>
              <a:spcBef>
                <a:spcPts val="1110"/>
              </a:spcBef>
              <a:buClr>
                <a:srgbClr val="5FCAEE"/>
              </a:buClr>
              <a:buSzPct val="80000"/>
              <a:buFont typeface="Wingdings"/>
              <a:buChar char=""/>
              <a:tabLst>
                <a:tab pos="367665" algn="l"/>
                <a:tab pos="368300" algn="l"/>
                <a:tab pos="1844675" algn="l"/>
                <a:tab pos="3728085" algn="l"/>
                <a:tab pos="4634865" algn="l"/>
              </a:tabLst>
            </a:pPr>
            <a:r>
              <a:rPr lang="en-US" altLang="zh-CN" sz="2400" dirty="0">
                <a:latin typeface="+mn-ea"/>
                <a:cs typeface="Leelawadee UI"/>
              </a:rPr>
              <a:t>8-12</a:t>
            </a:r>
            <a:r>
              <a:rPr lang="zh-CN" altLang="en-US" sz="2400" dirty="0">
                <a:latin typeface="+mn-ea"/>
                <a:cs typeface="Leelawadee UI"/>
              </a:rPr>
              <a:t>天</a:t>
            </a:r>
            <a:r>
              <a:rPr lang="en-US" altLang="zh-CN" sz="2400" dirty="0">
                <a:latin typeface="+mn-ea"/>
                <a:cs typeface="Leelawadee UI"/>
              </a:rPr>
              <a:t>:</a:t>
            </a:r>
            <a:r>
              <a:rPr lang="zh-CN" altLang="en-US" sz="2400" dirty="0">
                <a:latin typeface="+mn-ea"/>
                <a:cs typeface="Leelawadee UI"/>
              </a:rPr>
              <a:t>可喂轮虫，微藻和粉状饲料为食物</a:t>
            </a:r>
            <a:endParaRPr lang="en-US" altLang="zh-CN" sz="2400" dirty="0">
              <a:latin typeface="+mn-ea"/>
              <a:cs typeface="Leelawadee UI"/>
            </a:endParaRPr>
          </a:p>
          <a:p>
            <a:pPr marL="368300" indent="-342900">
              <a:lnSpc>
                <a:spcPct val="100000"/>
              </a:lnSpc>
              <a:spcBef>
                <a:spcPts val="1110"/>
              </a:spcBef>
              <a:buClr>
                <a:srgbClr val="5FCAEE"/>
              </a:buClr>
              <a:buSzPct val="80000"/>
              <a:buFont typeface="Wingdings"/>
              <a:buChar char=""/>
              <a:tabLst>
                <a:tab pos="367665" algn="l"/>
                <a:tab pos="368300" algn="l"/>
                <a:tab pos="1844675" algn="l"/>
                <a:tab pos="3728085" algn="l"/>
                <a:tab pos="4634865" algn="l"/>
              </a:tabLst>
            </a:pP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13-20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天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: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可喂轮虫，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卤虫（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Artemia)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和</a:t>
            </a:r>
            <a:r>
              <a:rPr lang="zh-CN" altLang="en-US" sz="2400" dirty="0">
                <a:latin typeface="+mn-ea"/>
                <a:cs typeface="Leelawadee UI"/>
              </a:rPr>
              <a:t>粉状饲料为食物</a:t>
            </a:r>
            <a:endParaRPr lang="en-US" altLang="zh-CN" sz="2400" dirty="0">
              <a:latin typeface="+mn-ea"/>
              <a:cs typeface="Leelawadee UI"/>
            </a:endParaRPr>
          </a:p>
          <a:p>
            <a:pPr marL="368300" indent="-342900">
              <a:lnSpc>
                <a:spcPct val="100000"/>
              </a:lnSpc>
              <a:spcBef>
                <a:spcPts val="1110"/>
              </a:spcBef>
              <a:buClr>
                <a:srgbClr val="5FCAEE"/>
              </a:buClr>
              <a:buSzPct val="80000"/>
              <a:buFont typeface="Wingdings"/>
              <a:buChar char=""/>
              <a:tabLst>
                <a:tab pos="367665" algn="l"/>
                <a:tab pos="368300" algn="l"/>
                <a:tab pos="1844675" algn="l"/>
                <a:tab pos="3728085" algn="l"/>
                <a:tab pos="4634865" algn="l"/>
              </a:tabLst>
            </a:pPr>
            <a:r>
              <a:rPr lang="en-US" altLang="zh-CN" sz="2400" dirty="0">
                <a:latin typeface="+mn-ea"/>
                <a:cs typeface="Leelawadee UI"/>
              </a:rPr>
              <a:t>21</a:t>
            </a:r>
            <a:r>
              <a:rPr lang="zh-CN" altLang="en-US" sz="2400" dirty="0">
                <a:latin typeface="+mn-ea"/>
                <a:cs typeface="Leelawadee UI"/>
              </a:rPr>
              <a:t>天以上，只喂粉状饲料为食物</a:t>
            </a:r>
            <a:endParaRPr lang="en-US" altLang="zh-CN" sz="2400" dirty="0">
              <a:latin typeface="+mn-ea"/>
              <a:cs typeface="Leelawade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70292" y="5680354"/>
            <a:ext cx="25088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300" dirty="0">
                <a:solidFill>
                  <a:srgbClr val="6F2F9F"/>
                </a:solidFill>
                <a:latin typeface="Leelawadee UI"/>
                <a:cs typeface="Leelawadee UI"/>
              </a:rPr>
              <a:t>ព្ងអាជរជម្ៀ្</a:t>
            </a:r>
            <a:r>
              <a:rPr sz="3000" spc="-450" baseline="-9722" dirty="0">
                <a:solidFill>
                  <a:srgbClr val="6F2F9F"/>
                </a:solidFill>
                <a:latin typeface="Leelawadee UI"/>
                <a:cs typeface="Leelawadee UI"/>
              </a:rPr>
              <a:t>ិ</a:t>
            </a:r>
            <a:r>
              <a:rPr sz="2000" spc="-300" dirty="0">
                <a:solidFill>
                  <a:srgbClr val="6F2F9F"/>
                </a:solidFill>
                <a:latin typeface="Leelawadee UI"/>
                <a:cs typeface="Leelawadee UI"/>
              </a:rPr>
              <a:t>ងអាជរជម្ៀ</a:t>
            </a:r>
            <a:endParaRPr sz="2000">
              <a:latin typeface="Leelawadee UI"/>
              <a:cs typeface="Leelawadee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119" y="3104388"/>
            <a:ext cx="4852415" cy="276453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265164" y="1293875"/>
            <a:ext cx="4683760" cy="4125595"/>
            <a:chOff x="6265164" y="1293875"/>
            <a:chExt cx="4683760" cy="412559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5164" y="3357371"/>
              <a:ext cx="2161032" cy="206197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26196" y="3357371"/>
              <a:ext cx="2522220" cy="200863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84108" y="1293875"/>
              <a:ext cx="2464307" cy="20634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825" y="575817"/>
            <a:ext cx="7419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b="1" spc="-5" dirty="0"/>
              <a:t>幼鱼的收集和首次筛选幼鱼</a:t>
            </a:r>
            <a:endParaRPr b="1"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85267" y="1175349"/>
            <a:ext cx="4018279" cy="1626727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865"/>
              </a:spcBef>
              <a:buClr>
                <a:srgbClr val="5FCAEE"/>
              </a:buClr>
              <a:buSzPct val="78947"/>
              <a:buFont typeface="Wingdings"/>
              <a:buChar char=""/>
              <a:tabLst>
                <a:tab pos="367665" algn="l"/>
                <a:tab pos="368300" algn="l"/>
                <a:tab pos="3745229" algn="l"/>
              </a:tabLst>
            </a:pPr>
            <a:r>
              <a:rPr lang="zh-CN" altLang="en-US" sz="2850" baseline="-8771" dirty="0">
                <a:latin typeface="Leelawadee UI"/>
                <a:cs typeface="Leelawadee UI"/>
              </a:rPr>
              <a:t>收集一个月大的幼鱼</a:t>
            </a:r>
            <a:endParaRPr lang="en-US" altLang="zh-CN" sz="2850" baseline="-8771" dirty="0">
              <a:latin typeface="Leelawadee UI"/>
              <a:cs typeface="Leelawadee UI"/>
            </a:endParaRPr>
          </a:p>
          <a:p>
            <a:pPr marL="368300" indent="-342900">
              <a:lnSpc>
                <a:spcPct val="100000"/>
              </a:lnSpc>
              <a:spcBef>
                <a:spcPts val="865"/>
              </a:spcBef>
              <a:buClr>
                <a:srgbClr val="5FCAEE"/>
              </a:buClr>
              <a:buSzPct val="78947"/>
              <a:buFont typeface="Wingdings"/>
              <a:buChar char=""/>
              <a:tabLst>
                <a:tab pos="367665" algn="l"/>
                <a:tab pos="368300" algn="l"/>
                <a:tab pos="3745229" algn="l"/>
              </a:tabLst>
            </a:pPr>
            <a:r>
              <a:rPr lang="zh-CN" altLang="en-US" sz="2850" baseline="-8771" dirty="0">
                <a:latin typeface="Leelawadee UI"/>
                <a:cs typeface="Leelawadee UI"/>
              </a:rPr>
              <a:t>鱼筛的工作</a:t>
            </a:r>
            <a:endParaRPr lang="en-US" altLang="zh-CN" sz="2850" baseline="-8771" dirty="0">
              <a:latin typeface="Leelawadee UI"/>
              <a:cs typeface="Leelawadee UI"/>
            </a:endParaRPr>
          </a:p>
          <a:p>
            <a:pPr marL="368300" indent="-342900">
              <a:lnSpc>
                <a:spcPct val="100000"/>
              </a:lnSpc>
              <a:spcBef>
                <a:spcPts val="865"/>
              </a:spcBef>
              <a:buClr>
                <a:srgbClr val="5FCAEE"/>
              </a:buClr>
              <a:buSzPct val="78947"/>
              <a:buFont typeface="Wingdings"/>
              <a:buChar char=""/>
              <a:tabLst>
                <a:tab pos="367665" algn="l"/>
                <a:tab pos="368300" algn="l"/>
                <a:tab pos="3745229" algn="l"/>
              </a:tabLst>
            </a:pPr>
            <a:r>
              <a:rPr lang="zh-CN" altLang="en-US" sz="2850" baseline="-8771" dirty="0">
                <a:latin typeface="Leelawadee UI"/>
                <a:cs typeface="Leelawadee UI"/>
              </a:rPr>
              <a:t>收集小鱼的工具</a:t>
            </a:r>
            <a:endParaRPr lang="en-US" altLang="zh-CN" sz="2850" baseline="-8771" dirty="0">
              <a:latin typeface="Leelawadee UI"/>
              <a:cs typeface="Leelawadee UI"/>
            </a:endParaRPr>
          </a:p>
          <a:p>
            <a:pPr marL="368300" indent="-342900">
              <a:lnSpc>
                <a:spcPct val="100000"/>
              </a:lnSpc>
              <a:spcBef>
                <a:spcPts val="865"/>
              </a:spcBef>
              <a:buClr>
                <a:srgbClr val="5FCAEE"/>
              </a:buClr>
              <a:buSzPct val="78947"/>
              <a:buFont typeface="Wingdings"/>
              <a:buChar char=""/>
              <a:tabLst>
                <a:tab pos="367665" algn="l"/>
                <a:tab pos="368300" algn="l"/>
                <a:tab pos="3745229" algn="l"/>
              </a:tabLst>
            </a:pPr>
            <a:r>
              <a:rPr lang="zh-CN" altLang="en-US" sz="2850" baseline="-8771" dirty="0">
                <a:latin typeface="Leelawadee UI"/>
                <a:cs typeface="Leelawadee UI"/>
              </a:rPr>
              <a:t>鱼筛工具</a:t>
            </a:r>
            <a:endParaRPr sz="2850" baseline="-8771" dirty="0">
              <a:latin typeface="Leelawadee UI"/>
              <a:cs typeface="Leelawade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81300" y="5570768"/>
            <a:ext cx="6629400" cy="85408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R="48260" algn="ctr">
              <a:lnSpc>
                <a:spcPct val="100000"/>
              </a:lnSpc>
              <a:spcBef>
                <a:spcPts val="900"/>
              </a:spcBef>
              <a:tabLst>
                <a:tab pos="1663700" algn="l"/>
                <a:tab pos="4169410" algn="l"/>
              </a:tabLst>
            </a:pPr>
            <a:r>
              <a:rPr lang="zh-CN" altLang="en-US" sz="2400" dirty="0">
                <a:latin typeface="Leelawadee UI"/>
                <a:cs typeface="Leelawadee UI"/>
              </a:rPr>
              <a:t>当一个月大的幼鱼开始长大，会有不同的题型，以避免幼鱼吃同类，必须要与不同尺寸筛选幼鱼</a:t>
            </a:r>
            <a:endParaRPr sz="2400" dirty="0">
              <a:latin typeface="Leelawadee UI"/>
              <a:cs typeface="Leelawadee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3832" y="2932176"/>
            <a:ext cx="6269736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1519" y="377774"/>
            <a:ext cx="1325626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4400" spc="130" dirty="0">
                <a:latin typeface="+mj-ea"/>
              </a:rPr>
              <a:t>目录</a:t>
            </a:r>
            <a:endParaRPr sz="4400" spc="130" dirty="0">
              <a:latin typeface="+mj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FB0336-CD04-4EF1-A348-8332078CDAF3}"/>
              </a:ext>
            </a:extLst>
          </p:cNvPr>
          <p:cNvSpPr/>
          <p:nvPr/>
        </p:nvSpPr>
        <p:spPr>
          <a:xfrm>
            <a:off x="1225937" y="1752600"/>
            <a:ext cx="5256567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zh-CN" altLang="en-US" sz="2800" dirty="0">
                <a:latin typeface="+mj-ea"/>
                <a:ea typeface="+mj-ea"/>
              </a:rPr>
              <a:t>种鱼的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成熟性、产卵以及孵化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400050" indent="-400050">
              <a:buFont typeface="+mj-lt"/>
              <a:buAutoNum type="romanUcPeriod"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小鱼苗的维护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400050" indent="-400050">
              <a:buFont typeface="+mj-lt"/>
              <a:buAutoNum type="romanUcPeriod"/>
            </a:pPr>
            <a:r>
              <a:rPr lang="zh-CN" altLang="en-US" sz="2800" dirty="0">
                <a:latin typeface="+mj-ea"/>
              </a:rPr>
              <a:t>种鱼的配种</a:t>
            </a:r>
            <a:endParaRPr lang="en-US" altLang="zh-CN" sz="2800" dirty="0">
              <a:latin typeface="+mj-ea"/>
            </a:endParaRPr>
          </a:p>
          <a:p>
            <a:pPr marL="400050" indent="-400050">
              <a:buFont typeface="+mj-lt"/>
              <a:buAutoNum type="romanUcPeriod"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鱼类健康的管理</a:t>
            </a:r>
            <a:endParaRPr 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1617" y="575817"/>
            <a:ext cx="2346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b="1" spc="-275" dirty="0"/>
              <a:t>鱼筛工作</a:t>
            </a:r>
            <a:endParaRPr b="1" spc="-275" dirty="0"/>
          </a:p>
        </p:txBody>
      </p:sp>
      <p:grpSp>
        <p:nvGrpSpPr>
          <p:cNvPr id="4" name="object 4"/>
          <p:cNvGrpSpPr/>
          <p:nvPr/>
        </p:nvGrpSpPr>
        <p:grpSpPr>
          <a:xfrm>
            <a:off x="1209028" y="2883349"/>
            <a:ext cx="8337550" cy="2376805"/>
            <a:chOff x="1209028" y="2883349"/>
            <a:chExt cx="8337550" cy="23768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028" y="2883349"/>
              <a:ext cx="5471863" cy="23766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5684" y="2898648"/>
              <a:ext cx="2930652" cy="1909571"/>
            </a:xfrm>
            <a:prstGeom prst="rect">
              <a:avLst/>
            </a:prstGeom>
          </p:spPr>
        </p:pic>
      </p:grpSp>
      <p:sp>
        <p:nvSpPr>
          <p:cNvPr id="3" name="object 3"/>
          <p:cNvSpPr txBox="1"/>
          <p:nvPr/>
        </p:nvSpPr>
        <p:spPr>
          <a:xfrm>
            <a:off x="1472494" y="4881659"/>
            <a:ext cx="1915172" cy="69506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39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0"/>
              </a:spcBef>
              <a:tabLst>
                <a:tab pos="1129030" algn="l"/>
                <a:tab pos="5876290" algn="l"/>
                <a:tab pos="7103745" algn="l"/>
              </a:tabLst>
            </a:pPr>
            <a:r>
              <a:rPr lang="zh-CN" altLang="en-US" b="1" dirty="0">
                <a:latin typeface="Leelawadee UI"/>
                <a:cs typeface="Leelawadee UI"/>
              </a:rPr>
              <a:t>一个月大的</a:t>
            </a:r>
            <a:r>
              <a:rPr lang="zh-CN" altLang="en-US" b="1" spc="-210" dirty="0">
                <a:latin typeface="+mj-ea"/>
              </a:rPr>
              <a:t>拉氏高须鱼筛工作</a:t>
            </a:r>
            <a:endParaRPr b="1" dirty="0">
              <a:latin typeface="Leelawadee UI"/>
              <a:cs typeface="Leelawadee UI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45468181-6C02-6442-8F71-274830DD5723}"/>
              </a:ext>
            </a:extLst>
          </p:cNvPr>
          <p:cNvSpPr txBox="1"/>
          <p:nvPr/>
        </p:nvSpPr>
        <p:spPr>
          <a:xfrm>
            <a:off x="1828798" y="1510684"/>
            <a:ext cx="6963563" cy="879728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0"/>
              </a:spcBef>
              <a:tabLst>
                <a:tab pos="1129030" algn="l"/>
                <a:tab pos="5876290" algn="l"/>
                <a:tab pos="7103745" algn="l"/>
              </a:tabLst>
            </a:pPr>
            <a:r>
              <a:rPr lang="zh-CN" altLang="en-US" sz="2400" dirty="0">
                <a:latin typeface="Leelawadee UI"/>
                <a:cs typeface="Leelawadee UI"/>
              </a:rPr>
              <a:t>吃肉类的幼鱼的护理工作中，鱼筛工作很重要，为了减少幼鱼吃自己的同类</a:t>
            </a:r>
            <a:endParaRPr sz="2400" dirty="0">
              <a:latin typeface="Leelawadee UI"/>
              <a:cs typeface="Leelawade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19FDEE-96E0-8389-8735-46B1FAF7A514}"/>
              </a:ext>
            </a:extLst>
          </p:cNvPr>
          <p:cNvSpPr txBox="1"/>
          <p:nvPr/>
        </p:nvSpPr>
        <p:spPr>
          <a:xfrm>
            <a:off x="4374515" y="4852702"/>
            <a:ext cx="1872131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800" b="1" spc="-210" dirty="0">
                <a:latin typeface="+mj-ea"/>
              </a:rPr>
              <a:t>拉氏高须幼鱼吃自己的同类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852" y="575817"/>
            <a:ext cx="46837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b="1" dirty="0">
                <a:latin typeface="Leelawadee UI"/>
                <a:cs typeface="Leelawadee UI"/>
              </a:rPr>
              <a:t>鱼筛工具</a:t>
            </a:r>
            <a:endParaRPr sz="2800" b="1" dirty="0">
              <a:latin typeface="Leelawadee UI"/>
              <a:cs typeface="Leelawade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4667" y="1556003"/>
            <a:ext cx="8011668" cy="48341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50162" y="1314978"/>
            <a:ext cx="9690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2000" dirty="0">
                <a:latin typeface="Leelawadee UI"/>
                <a:cs typeface="Leelawadee UI"/>
              </a:rPr>
              <a:t>工具</a:t>
            </a:r>
            <a:endParaRPr sz="2000" dirty="0">
              <a:latin typeface="Leelawadee UI"/>
              <a:cs typeface="Leelawadee U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6863" y="816864"/>
            <a:ext cx="9705340" cy="4735195"/>
            <a:chOff x="816863" y="816864"/>
            <a:chExt cx="9705340" cy="47351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6863" y="816864"/>
              <a:ext cx="6896100" cy="473506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78268" y="1479804"/>
              <a:ext cx="3043428" cy="31744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9235" y="870203"/>
            <a:ext cx="6940296" cy="557936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8612" y="533400"/>
            <a:ext cx="6454775" cy="11201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3600" b="1" spc="-240" dirty="0"/>
              <a:t>鱼筛工具的大小以及鱼的长度和高度之间的关系</a:t>
            </a:r>
            <a:endParaRPr sz="3600" b="1" spc="-24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6027" y="1834895"/>
            <a:ext cx="8237220" cy="410260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4776" y="375650"/>
            <a:ext cx="488442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3600" b="1" spc="95" dirty="0"/>
              <a:t>幼鱼数量的估算</a:t>
            </a:r>
            <a:endParaRPr sz="3600" b="1" spc="95" dirty="0"/>
          </a:p>
        </p:txBody>
      </p:sp>
      <p:sp>
        <p:nvSpPr>
          <p:cNvPr id="3" name="object 3"/>
          <p:cNvSpPr txBox="1"/>
          <p:nvPr/>
        </p:nvSpPr>
        <p:spPr>
          <a:xfrm>
            <a:off x="861691" y="1221796"/>
            <a:ext cx="8530590" cy="1143903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1100"/>
              </a:spcBef>
              <a:buClr>
                <a:srgbClr val="5FCAEE"/>
              </a:buClr>
              <a:buSzPct val="80000"/>
              <a:buFont typeface="Wingdings"/>
              <a:buChar char=""/>
              <a:tabLst>
                <a:tab pos="367665" algn="l"/>
                <a:tab pos="368300" algn="l"/>
                <a:tab pos="889000" algn="l"/>
                <a:tab pos="1753235" algn="l"/>
                <a:tab pos="4888230" algn="l"/>
              </a:tabLst>
            </a:pPr>
            <a:r>
              <a:rPr lang="zh-CN" altLang="en-US" sz="2800" dirty="0">
                <a:latin typeface="+mn-ea"/>
                <a:cs typeface="Leelawadee UI"/>
              </a:rPr>
              <a:t>首先，在一盘里数出</a:t>
            </a:r>
            <a:r>
              <a:rPr lang="en-US" altLang="zh-CN" sz="2800" dirty="0">
                <a:latin typeface="+mn-ea"/>
                <a:cs typeface="Leelawadee UI"/>
              </a:rPr>
              <a:t>500 </a:t>
            </a:r>
            <a:r>
              <a:rPr lang="zh-CN" altLang="en-US" sz="2800" dirty="0">
                <a:latin typeface="+mn-ea"/>
                <a:cs typeface="Leelawadee UI"/>
              </a:rPr>
              <a:t>或 </a:t>
            </a:r>
            <a:r>
              <a:rPr lang="en-US" altLang="zh-CN" sz="2800" dirty="0">
                <a:latin typeface="+mn-ea"/>
                <a:cs typeface="Leelawadee UI"/>
              </a:rPr>
              <a:t>1000</a:t>
            </a:r>
            <a:r>
              <a:rPr lang="zh-CN" altLang="en-US" sz="2800" dirty="0">
                <a:latin typeface="+mn-ea"/>
                <a:cs typeface="Leelawadee UI"/>
              </a:rPr>
              <a:t>条幼鱼作为模型。</a:t>
            </a:r>
            <a:endParaRPr lang="en-US" altLang="zh-CN" sz="2800" dirty="0">
              <a:latin typeface="+mn-ea"/>
              <a:cs typeface="Leelawadee UI"/>
            </a:endParaRPr>
          </a:p>
          <a:p>
            <a:pPr marL="368300" indent="-342900">
              <a:lnSpc>
                <a:spcPct val="100000"/>
              </a:lnSpc>
              <a:spcBef>
                <a:spcPts val="1100"/>
              </a:spcBef>
              <a:buClr>
                <a:srgbClr val="5FCAEE"/>
              </a:buClr>
              <a:buSzPct val="80000"/>
              <a:buFont typeface="Wingdings"/>
              <a:buChar char=""/>
              <a:tabLst>
                <a:tab pos="367665" algn="l"/>
                <a:tab pos="368300" algn="l"/>
                <a:tab pos="889000" algn="l"/>
                <a:tab pos="1753235" algn="l"/>
                <a:tab pos="4888230" algn="l"/>
              </a:tabLst>
            </a:pPr>
            <a:r>
              <a:rPr lang="zh-CN" altLang="en-US" sz="2800" dirty="0">
                <a:latin typeface="+mn-ea"/>
                <a:cs typeface="Leelawadee UI"/>
              </a:rPr>
              <a:t>然后将鱼舀入盘里，无需数量（与样品盘相比）。</a:t>
            </a:r>
            <a:endParaRPr sz="2800" dirty="0">
              <a:latin typeface="+mn-ea"/>
              <a:cs typeface="Leelawade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186" y="2389348"/>
            <a:ext cx="8229600" cy="3270504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144E1D8B-3B35-02DF-ED7C-C3E63588CA2E}"/>
              </a:ext>
            </a:extLst>
          </p:cNvPr>
          <p:cNvSpPr txBox="1"/>
          <p:nvPr/>
        </p:nvSpPr>
        <p:spPr>
          <a:xfrm>
            <a:off x="4953000" y="4876800"/>
            <a:ext cx="1143000" cy="44884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39700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1100"/>
              </a:spcBef>
              <a:buClr>
                <a:srgbClr val="5FCAEE"/>
              </a:buClr>
              <a:buSzPct val="80000"/>
              <a:tabLst>
                <a:tab pos="367665" algn="l"/>
                <a:tab pos="368300" algn="l"/>
                <a:tab pos="889000" algn="l"/>
                <a:tab pos="1753235" algn="l"/>
                <a:tab pos="4888230" algn="l"/>
              </a:tabLst>
            </a:pPr>
            <a:r>
              <a:rPr lang="zh-CN" altLang="en-US" sz="2000" dirty="0">
                <a:latin typeface="+mn-ea"/>
                <a:cs typeface="Leelawadee UI"/>
              </a:rPr>
              <a:t>模型盘</a:t>
            </a:r>
            <a:endParaRPr sz="2000" dirty="0">
              <a:latin typeface="+mn-ea"/>
              <a:cs typeface="Leelawadee UI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AE54DAD-0919-4C11-E966-5AAB79089417}"/>
              </a:ext>
            </a:extLst>
          </p:cNvPr>
          <p:cNvSpPr txBox="1"/>
          <p:nvPr/>
        </p:nvSpPr>
        <p:spPr>
          <a:xfrm>
            <a:off x="6997696" y="4917289"/>
            <a:ext cx="1143000" cy="44884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39700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1100"/>
              </a:spcBef>
              <a:buClr>
                <a:srgbClr val="5FCAEE"/>
              </a:buClr>
              <a:buSzPct val="80000"/>
              <a:tabLst>
                <a:tab pos="367665" algn="l"/>
                <a:tab pos="368300" algn="l"/>
                <a:tab pos="889000" algn="l"/>
                <a:tab pos="1753235" algn="l"/>
                <a:tab pos="4888230" algn="l"/>
              </a:tabLst>
            </a:pPr>
            <a:r>
              <a:rPr lang="zh-CN" altLang="en-US" sz="2000" dirty="0">
                <a:latin typeface="+mn-ea"/>
                <a:cs typeface="Leelawadee UI"/>
              </a:rPr>
              <a:t>对比盘</a:t>
            </a:r>
            <a:endParaRPr sz="2000" dirty="0">
              <a:latin typeface="+mn-ea"/>
              <a:cs typeface="Leelawadee U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5142" y="3115132"/>
            <a:ext cx="406171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95"/>
              </a:spcBef>
              <a:tabLst>
                <a:tab pos="1864995" algn="l"/>
              </a:tabLst>
            </a:pPr>
            <a:r>
              <a:rPr lang="zh-CN" altLang="en-US" sz="4000" b="1" dirty="0"/>
              <a:t>繁殖鱼苗工作</a:t>
            </a:r>
            <a:endParaRPr sz="4000" b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0726" y="300218"/>
            <a:ext cx="499491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95"/>
              </a:spcBef>
              <a:tabLst>
                <a:tab pos="1864995" algn="l"/>
                <a:tab pos="2950210" algn="l"/>
              </a:tabLst>
            </a:pPr>
            <a:r>
              <a:rPr lang="zh-CN" altLang="en-US" sz="3600" b="1" dirty="0"/>
              <a:t>在鱼缸中繁殖鱼苗工作</a:t>
            </a:r>
            <a:endParaRPr sz="36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838200" y="1238627"/>
            <a:ext cx="3741420" cy="25397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2800" b="1" dirty="0">
                <a:latin typeface="Leelawadee UI"/>
                <a:cs typeface="Leelawadee UI"/>
              </a:rPr>
              <a:t>设备：</a:t>
            </a:r>
            <a:endParaRPr lang="en-US" altLang="zh-CN" sz="2800" b="1" dirty="0">
              <a:latin typeface="Leelawadee UI"/>
              <a:cs typeface="Leelawadee UI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Leelawadee UI"/>
                <a:cs typeface="Leelawadee UI"/>
              </a:rPr>
              <a:t>繁殖幼鱼的鱼缸</a:t>
            </a:r>
            <a:endParaRPr lang="en-US" altLang="zh-CN" sz="2800" dirty="0">
              <a:latin typeface="Leelawadee UI"/>
              <a:cs typeface="Leelawadee UI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Leelawadee UI"/>
                <a:cs typeface="Leelawadee UI"/>
              </a:rPr>
              <a:t>塑料或水泥的鱼缸</a:t>
            </a:r>
            <a:endParaRPr lang="en-US" altLang="zh-CN" sz="2800" dirty="0">
              <a:latin typeface="Leelawadee UI"/>
              <a:cs typeface="Leelawadee UI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Leelawadee UI"/>
                <a:cs typeface="Leelawadee UI"/>
              </a:rPr>
              <a:t>气动马达</a:t>
            </a:r>
            <a:endParaRPr lang="en-US" altLang="zh-CN" sz="2800" dirty="0">
              <a:latin typeface="Leelawadee UI"/>
              <a:cs typeface="Leelawadee UI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Leelawadee UI"/>
                <a:cs typeface="Leelawadee UI"/>
              </a:rPr>
              <a:t>塑料管</a:t>
            </a:r>
            <a:endParaRPr lang="en-US" altLang="zh-CN" sz="2800" dirty="0">
              <a:latin typeface="Leelawadee UI"/>
              <a:cs typeface="Leelawadee U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z="2000" b="1" dirty="0">
              <a:latin typeface="Leelawadee UI"/>
              <a:cs typeface="Leelawade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5400" y="1234758"/>
            <a:ext cx="4189874" cy="17754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2800" b="1" dirty="0">
                <a:latin typeface="Leelawadee UI"/>
                <a:cs typeface="Leelawadee UI"/>
              </a:rPr>
              <a:t>工具：</a:t>
            </a:r>
            <a:endParaRPr lang="en-US" altLang="zh-CN" sz="2800" b="1" dirty="0">
              <a:latin typeface="Leelawadee UI"/>
              <a:cs typeface="Leelawadee UI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Leelawadee UI"/>
                <a:cs typeface="Leelawadee UI"/>
              </a:rPr>
              <a:t>抽水机</a:t>
            </a:r>
            <a:endParaRPr lang="en-US" altLang="zh-CN" sz="2800" dirty="0">
              <a:latin typeface="Leelawadee UI"/>
              <a:cs typeface="Leelawadee UI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Leelawadee UI"/>
                <a:cs typeface="Leelawadee UI"/>
              </a:rPr>
              <a:t>盐浓度测量仪</a:t>
            </a:r>
            <a:endParaRPr lang="en-US" altLang="zh-CN" sz="2800" dirty="0">
              <a:latin typeface="Leelawadee UI"/>
              <a:cs typeface="Leelawadee UI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Leelawadee UI"/>
                <a:cs typeface="Leelawadee UI"/>
              </a:rPr>
              <a:t>带海绵的净水器</a:t>
            </a:r>
            <a:endParaRPr lang="en-US" altLang="zh-CN" sz="2800" dirty="0">
              <a:latin typeface="Leelawadee UI"/>
              <a:cs typeface="Leelawadee U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2204" y="3429000"/>
            <a:ext cx="6123432" cy="301599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9110" y="372025"/>
            <a:ext cx="611378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95"/>
              </a:spcBef>
              <a:tabLst>
                <a:tab pos="3622040" algn="l"/>
              </a:tabLst>
            </a:pPr>
            <a:r>
              <a:rPr lang="zh-CN" altLang="en-US" sz="3600" b="1" dirty="0"/>
              <a:t>幼鱼孵化场供水系统</a:t>
            </a:r>
            <a:endParaRPr sz="3600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5963" y="1632204"/>
            <a:ext cx="7967472" cy="430072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7892" y="441705"/>
            <a:ext cx="32362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3600" b="1" spc="780" dirty="0"/>
              <a:t>饲料的大小</a:t>
            </a:r>
            <a:endParaRPr sz="3600" b="1" spc="780" dirty="0"/>
          </a:p>
        </p:txBody>
      </p:sp>
      <p:sp>
        <p:nvSpPr>
          <p:cNvPr id="3" name="object 3"/>
          <p:cNvSpPr txBox="1"/>
          <p:nvPr/>
        </p:nvSpPr>
        <p:spPr>
          <a:xfrm>
            <a:off x="2590800" y="5447518"/>
            <a:ext cx="528828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95"/>
              </a:spcBef>
              <a:tabLst>
                <a:tab pos="3369310" algn="l"/>
              </a:tabLst>
            </a:pPr>
            <a:r>
              <a:rPr lang="zh-CN" altLang="en-US" sz="2400" dirty="0">
                <a:latin typeface="Leelawadee UI"/>
                <a:cs typeface="Leelawadee UI"/>
              </a:rPr>
              <a:t>饲料的大小随着幼鱼的成长大小成正比</a:t>
            </a:r>
            <a:endParaRPr lang="en-US" altLang="zh-CN" sz="2400" dirty="0">
              <a:latin typeface="Leelawadee UI"/>
              <a:cs typeface="Leelawade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1663" y="1458467"/>
            <a:ext cx="7946136" cy="37292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2588481"/>
            <a:ext cx="9751314" cy="7949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27754" marR="5080" indent="-3615690" algn="ctr">
              <a:lnSpc>
                <a:spcPct val="129600"/>
              </a:lnSpc>
              <a:spcBef>
                <a:spcPts val="100"/>
              </a:spcBef>
              <a:tabLst>
                <a:tab pos="6301740" algn="l"/>
                <a:tab pos="8007984" algn="l"/>
              </a:tabLst>
            </a:pPr>
            <a:r>
              <a:rPr lang="zh-CN" altLang="en-US" sz="4400" b="1" dirty="0">
                <a:latin typeface="+mj-ea"/>
              </a:rPr>
              <a:t>种鱼的</a:t>
            </a:r>
            <a:r>
              <a:rPr lang="zh-CN" altLang="en-US" sz="4400" b="1" dirty="0">
                <a:latin typeface="SimSun" panose="02010600030101010101" pitchFamily="2" charset="-122"/>
                <a:ea typeface="SimSun" panose="02010600030101010101" pitchFamily="2" charset="-122"/>
              </a:rPr>
              <a:t>成熟性</a:t>
            </a:r>
            <a:r>
              <a:rPr lang="zh-CN" altLang="en-US" sz="4400" b="1" dirty="0">
                <a:latin typeface="+mj-ea"/>
              </a:rPr>
              <a:t>、产卵、孵</a:t>
            </a:r>
            <a:r>
              <a:rPr lang="zh-CN" altLang="en-US" sz="4400" b="1" dirty="0">
                <a:latin typeface="SimSun" panose="02010600030101010101" pitchFamily="2" charset="-122"/>
                <a:ea typeface="SimSun" panose="02010600030101010101" pitchFamily="2" charset="-122"/>
              </a:rPr>
              <a:t>化</a:t>
            </a:r>
            <a:endParaRPr sz="4400" b="1" spc="95" dirty="0">
              <a:latin typeface="+mj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0" y="282959"/>
            <a:ext cx="578294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3600" b="1" spc="-55" dirty="0"/>
              <a:t>饲喂量和频次</a:t>
            </a:r>
            <a:endParaRPr sz="3600" b="1"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891540" y="849140"/>
            <a:ext cx="7177405" cy="1715213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1095"/>
              </a:spcBef>
              <a:buClr>
                <a:srgbClr val="5FCAEE"/>
              </a:buClr>
              <a:buSzPct val="80000"/>
              <a:buFont typeface="Wingdings"/>
              <a:buChar char=""/>
              <a:tabLst>
                <a:tab pos="367665" algn="l"/>
                <a:tab pos="368300" algn="l"/>
              </a:tabLst>
            </a:pPr>
            <a:r>
              <a:rPr lang="zh-CN" altLang="en-US" sz="2800" dirty="0">
                <a:latin typeface="+mn-ea"/>
                <a:cs typeface="Leelawadee UI"/>
              </a:rPr>
              <a:t>逐渐喂食，但要分多次（每 </a:t>
            </a:r>
            <a:r>
              <a:rPr lang="en-US" altLang="zh-CN" sz="2800" dirty="0">
                <a:latin typeface="+mn-ea"/>
                <a:cs typeface="Leelawadee UI"/>
              </a:rPr>
              <a:t>2-3 </a:t>
            </a:r>
            <a:r>
              <a:rPr lang="zh-CN" altLang="en-US" sz="2800" dirty="0">
                <a:latin typeface="+mn-ea"/>
                <a:cs typeface="Leelawadee UI"/>
              </a:rPr>
              <a:t>小时一次）</a:t>
            </a:r>
            <a:endParaRPr lang="en-US" altLang="zh-CN" sz="2800" dirty="0">
              <a:latin typeface="+mn-ea"/>
              <a:cs typeface="Leelawadee UI"/>
            </a:endParaRPr>
          </a:p>
          <a:p>
            <a:pPr marL="368300" indent="-342900">
              <a:lnSpc>
                <a:spcPct val="100000"/>
              </a:lnSpc>
              <a:spcBef>
                <a:spcPts val="1095"/>
              </a:spcBef>
              <a:buClr>
                <a:srgbClr val="5FCAEE"/>
              </a:buClr>
              <a:buSzPct val="80000"/>
              <a:buFont typeface="Wingdings"/>
              <a:buChar char=""/>
              <a:tabLst>
                <a:tab pos="367665" algn="l"/>
                <a:tab pos="368300" algn="l"/>
              </a:tabLst>
            </a:pPr>
            <a:r>
              <a:rPr lang="zh-CN" altLang="en-US" sz="2800" dirty="0">
                <a:latin typeface="+mn-ea"/>
                <a:cs typeface="Leelawadee UI"/>
              </a:rPr>
              <a:t>避免在鱼缸底部喂食过多。</a:t>
            </a:r>
            <a:endParaRPr lang="en-US" altLang="zh-CN" sz="2800" dirty="0">
              <a:latin typeface="+mn-ea"/>
              <a:cs typeface="Leelawadee UI"/>
            </a:endParaRPr>
          </a:p>
          <a:p>
            <a:pPr marL="368300" indent="-342900">
              <a:lnSpc>
                <a:spcPct val="100000"/>
              </a:lnSpc>
              <a:spcBef>
                <a:spcPts val="1095"/>
              </a:spcBef>
              <a:buClr>
                <a:srgbClr val="5FCAEE"/>
              </a:buClr>
              <a:buSzPct val="80000"/>
              <a:buFont typeface="Wingdings"/>
              <a:buChar char=""/>
              <a:tabLst>
                <a:tab pos="367665" algn="l"/>
                <a:tab pos="368300" algn="l"/>
              </a:tabLst>
            </a:pPr>
            <a:r>
              <a:rPr lang="zh-CN" altLang="en-US" sz="2800" dirty="0">
                <a:latin typeface="+mn-ea"/>
                <a:cs typeface="Leelawadee UI"/>
              </a:rPr>
              <a:t>喂食直至鱼吃饱</a:t>
            </a:r>
            <a:endParaRPr sz="2800" dirty="0">
              <a:latin typeface="+mn-ea"/>
              <a:cs typeface="Leelawade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0911" y="2916935"/>
            <a:ext cx="7149084" cy="3429000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16A015B0-20B9-507A-F5E8-EACA94D24D82}"/>
              </a:ext>
            </a:extLst>
          </p:cNvPr>
          <p:cNvSpPr txBox="1"/>
          <p:nvPr/>
        </p:nvSpPr>
        <p:spPr>
          <a:xfrm>
            <a:off x="2438400" y="2916935"/>
            <a:ext cx="1143000" cy="44884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39700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1100"/>
              </a:spcBef>
              <a:buClr>
                <a:srgbClr val="5FCAEE"/>
              </a:buClr>
              <a:buSzPct val="80000"/>
              <a:tabLst>
                <a:tab pos="367665" algn="l"/>
                <a:tab pos="368300" algn="l"/>
                <a:tab pos="889000" algn="l"/>
                <a:tab pos="1753235" algn="l"/>
                <a:tab pos="4888230" algn="l"/>
              </a:tabLst>
            </a:pPr>
            <a:r>
              <a:rPr lang="zh-CN" altLang="en-US" sz="2000" dirty="0">
                <a:latin typeface="+mn-ea"/>
                <a:cs typeface="Leelawadee UI"/>
              </a:rPr>
              <a:t>少饲喂</a:t>
            </a:r>
            <a:endParaRPr sz="2000" dirty="0">
              <a:latin typeface="+mn-ea"/>
              <a:cs typeface="Leelawadee UI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0AC775D0-D8F3-8AB1-6E18-B42E5923B64A}"/>
              </a:ext>
            </a:extLst>
          </p:cNvPr>
          <p:cNvSpPr txBox="1"/>
          <p:nvPr/>
        </p:nvSpPr>
        <p:spPr>
          <a:xfrm>
            <a:off x="5177472" y="2906113"/>
            <a:ext cx="1223328" cy="44884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39700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1100"/>
              </a:spcBef>
              <a:buClr>
                <a:srgbClr val="5FCAEE"/>
              </a:buClr>
              <a:buSzPct val="80000"/>
              <a:tabLst>
                <a:tab pos="367665" algn="l"/>
                <a:tab pos="368300" algn="l"/>
                <a:tab pos="889000" algn="l"/>
                <a:tab pos="1753235" algn="l"/>
                <a:tab pos="4888230" algn="l"/>
              </a:tabLst>
            </a:pPr>
            <a:r>
              <a:rPr lang="zh-CN" altLang="en-US" sz="2000" dirty="0">
                <a:latin typeface="+mn-ea"/>
                <a:cs typeface="Leelawadee UI"/>
              </a:rPr>
              <a:t>过多饲喂</a:t>
            </a:r>
            <a:endParaRPr sz="2000" dirty="0">
              <a:latin typeface="+mn-ea"/>
              <a:cs typeface="Leelawadee UI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29B8622-B7C0-8AE9-81DD-A9BC06F86621}"/>
              </a:ext>
            </a:extLst>
          </p:cNvPr>
          <p:cNvSpPr txBox="1"/>
          <p:nvPr/>
        </p:nvSpPr>
        <p:spPr>
          <a:xfrm>
            <a:off x="4114800" y="5560019"/>
            <a:ext cx="2286000" cy="44884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39700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1100"/>
              </a:spcBef>
              <a:buClr>
                <a:srgbClr val="5FCAEE"/>
              </a:buClr>
              <a:buSzPct val="80000"/>
              <a:tabLst>
                <a:tab pos="367665" algn="l"/>
                <a:tab pos="368300" algn="l"/>
                <a:tab pos="889000" algn="l"/>
                <a:tab pos="1753235" algn="l"/>
                <a:tab pos="4888230" algn="l"/>
              </a:tabLst>
            </a:pPr>
            <a:r>
              <a:rPr lang="zh-CN" altLang="en-US" sz="2000" dirty="0">
                <a:latin typeface="+mn-ea"/>
                <a:cs typeface="Leelawadee UI"/>
              </a:rPr>
              <a:t>喂食留在鱼纲底部</a:t>
            </a:r>
            <a:endParaRPr sz="2000" dirty="0">
              <a:latin typeface="+mn-ea"/>
              <a:cs typeface="Leelawadee UI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AA53A2E4-9F3B-A794-0A94-21ACFB913FCD}"/>
              </a:ext>
            </a:extLst>
          </p:cNvPr>
          <p:cNvSpPr txBox="1"/>
          <p:nvPr/>
        </p:nvSpPr>
        <p:spPr>
          <a:xfrm>
            <a:off x="6553200" y="5570841"/>
            <a:ext cx="2286000" cy="44884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39700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1100"/>
              </a:spcBef>
              <a:buClr>
                <a:srgbClr val="5FCAEE"/>
              </a:buClr>
              <a:buSzPct val="80000"/>
              <a:tabLst>
                <a:tab pos="367665" algn="l"/>
                <a:tab pos="368300" algn="l"/>
                <a:tab pos="889000" algn="l"/>
                <a:tab pos="1753235" algn="l"/>
                <a:tab pos="4888230" algn="l"/>
              </a:tabLst>
            </a:pPr>
            <a:r>
              <a:rPr lang="zh-CN" altLang="en-US" sz="2000" dirty="0">
                <a:latin typeface="+mn-ea"/>
                <a:cs typeface="Leelawadee UI"/>
              </a:rPr>
              <a:t>鱼吃饱</a:t>
            </a:r>
            <a:endParaRPr sz="2000" dirty="0">
              <a:latin typeface="+mn-ea"/>
              <a:cs typeface="Leelawadee U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3297" y="575817"/>
            <a:ext cx="494411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95"/>
              </a:spcBef>
              <a:tabLst>
                <a:tab pos="4152265" algn="l"/>
              </a:tabLst>
            </a:pPr>
            <a:r>
              <a:rPr lang="zh-CN" altLang="en-US" sz="3600" b="1" dirty="0"/>
              <a:t>鱼缸的净水器</a:t>
            </a:r>
            <a:endParaRPr sz="36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1783524" y="5334000"/>
            <a:ext cx="7003415" cy="854721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5"/>
              </a:spcBef>
            </a:pPr>
            <a:r>
              <a:rPr lang="zh-CN" altLang="en-US" sz="2400" dirty="0">
                <a:latin typeface="Leelawadee UI"/>
                <a:cs typeface="Leelawadee UI"/>
              </a:rPr>
              <a:t>用空气的净水器具有物理和生物功能来过滤鱼缸中的水，它由塑料管和海绵制作的</a:t>
            </a:r>
            <a:endParaRPr sz="2400" dirty="0">
              <a:latin typeface="Leelawadee UI"/>
              <a:cs typeface="Leelawade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7300" y="1403603"/>
            <a:ext cx="8055864" cy="3761232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4F07C13B-61D9-1854-3C31-0E210B09E6A3}"/>
              </a:ext>
            </a:extLst>
          </p:cNvPr>
          <p:cNvSpPr txBox="1"/>
          <p:nvPr/>
        </p:nvSpPr>
        <p:spPr>
          <a:xfrm>
            <a:off x="5374569" y="2057400"/>
            <a:ext cx="1223328" cy="44884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39700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1100"/>
              </a:spcBef>
              <a:buClr>
                <a:srgbClr val="5FCAEE"/>
              </a:buClr>
              <a:buSzPct val="80000"/>
              <a:tabLst>
                <a:tab pos="367665" algn="l"/>
                <a:tab pos="368300" algn="l"/>
                <a:tab pos="889000" algn="l"/>
                <a:tab pos="1753235" algn="l"/>
                <a:tab pos="4888230" algn="l"/>
              </a:tabLst>
            </a:pPr>
            <a:r>
              <a:rPr lang="zh-CN" altLang="en-US" sz="2000" dirty="0">
                <a:latin typeface="+mn-ea"/>
                <a:cs typeface="Leelawadee UI"/>
              </a:rPr>
              <a:t>塑料管</a:t>
            </a:r>
            <a:endParaRPr sz="2000" dirty="0">
              <a:latin typeface="+mn-ea"/>
              <a:cs typeface="Leelawadee UI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1305332-A286-59ED-41D3-FCB00C921557}"/>
              </a:ext>
            </a:extLst>
          </p:cNvPr>
          <p:cNvSpPr txBox="1"/>
          <p:nvPr/>
        </p:nvSpPr>
        <p:spPr>
          <a:xfrm>
            <a:off x="5285231" y="2498358"/>
            <a:ext cx="1223328" cy="44884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39700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1100"/>
              </a:spcBef>
              <a:buClr>
                <a:srgbClr val="5FCAEE"/>
              </a:buClr>
              <a:buSzPct val="80000"/>
              <a:tabLst>
                <a:tab pos="367665" algn="l"/>
                <a:tab pos="368300" algn="l"/>
                <a:tab pos="889000" algn="l"/>
                <a:tab pos="1753235" algn="l"/>
                <a:tab pos="4888230" algn="l"/>
              </a:tabLst>
            </a:pPr>
            <a:r>
              <a:rPr lang="zh-CN" altLang="en-US" sz="2000" dirty="0">
                <a:latin typeface="+mn-ea"/>
                <a:cs typeface="Leelawadee UI"/>
              </a:rPr>
              <a:t>海绵</a:t>
            </a:r>
            <a:endParaRPr sz="2000" dirty="0">
              <a:latin typeface="+mn-ea"/>
              <a:cs typeface="Leelawadee UI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4333782-C672-FD98-9A7C-78B45F1AA3BB}"/>
              </a:ext>
            </a:extLst>
          </p:cNvPr>
          <p:cNvSpPr txBox="1"/>
          <p:nvPr/>
        </p:nvSpPr>
        <p:spPr>
          <a:xfrm>
            <a:off x="5290486" y="2947675"/>
            <a:ext cx="1784854" cy="44884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39700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1100"/>
              </a:spcBef>
              <a:buClr>
                <a:srgbClr val="5FCAEE"/>
              </a:buClr>
              <a:buSzPct val="80000"/>
              <a:tabLst>
                <a:tab pos="367665" algn="l"/>
                <a:tab pos="368300" algn="l"/>
                <a:tab pos="889000" algn="l"/>
                <a:tab pos="1753235" algn="l"/>
                <a:tab pos="4888230" algn="l"/>
              </a:tabLst>
            </a:pPr>
            <a:r>
              <a:rPr lang="zh-CN" alt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聚酯过滤器</a:t>
            </a:r>
            <a:endParaRPr sz="2000" dirty="0">
              <a:latin typeface="+mn-ea"/>
              <a:cs typeface="Leelawadee UI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DA1927E-BF6B-07E9-7F21-A6A2D6A57F9A}"/>
              </a:ext>
            </a:extLst>
          </p:cNvPr>
          <p:cNvSpPr txBox="1"/>
          <p:nvPr/>
        </p:nvSpPr>
        <p:spPr>
          <a:xfrm>
            <a:off x="5374569" y="4587190"/>
            <a:ext cx="1223328" cy="44884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39700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1100"/>
              </a:spcBef>
              <a:buClr>
                <a:srgbClr val="5FCAEE"/>
              </a:buClr>
              <a:buSzPct val="80000"/>
              <a:tabLst>
                <a:tab pos="367665" algn="l"/>
                <a:tab pos="368300" algn="l"/>
                <a:tab pos="889000" algn="l"/>
                <a:tab pos="1753235" algn="l"/>
                <a:tab pos="4888230" algn="l"/>
              </a:tabLst>
            </a:pPr>
            <a:r>
              <a:rPr lang="zh-CN" altLang="en-US" sz="2000" dirty="0">
                <a:latin typeface="+mn-ea"/>
                <a:cs typeface="Leelawadee UI"/>
              </a:rPr>
              <a:t>重量</a:t>
            </a:r>
            <a:endParaRPr sz="2000" dirty="0">
              <a:latin typeface="+mn-ea"/>
              <a:cs typeface="Leelawadee UI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F63F1349-B970-99C9-7EE7-CE7D8FF84221}"/>
              </a:ext>
            </a:extLst>
          </p:cNvPr>
          <p:cNvSpPr txBox="1"/>
          <p:nvPr/>
        </p:nvSpPr>
        <p:spPr>
          <a:xfrm>
            <a:off x="6435814" y="1406547"/>
            <a:ext cx="1223328" cy="44884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39700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1100"/>
              </a:spcBef>
              <a:buClr>
                <a:srgbClr val="5FCAEE"/>
              </a:buClr>
              <a:buSzPct val="80000"/>
              <a:tabLst>
                <a:tab pos="367665" algn="l"/>
                <a:tab pos="368300" algn="l"/>
                <a:tab pos="889000" algn="l"/>
                <a:tab pos="1753235" algn="l"/>
                <a:tab pos="4888230" algn="l"/>
              </a:tabLst>
            </a:pPr>
            <a:r>
              <a:rPr lang="zh-CN" altLang="en-US" sz="2000" dirty="0">
                <a:latin typeface="+mn-ea"/>
                <a:cs typeface="Leelawadee UI"/>
              </a:rPr>
              <a:t>风</a:t>
            </a:r>
            <a:endParaRPr sz="2000" dirty="0">
              <a:latin typeface="+mn-ea"/>
              <a:cs typeface="Leelawadee UI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E6ADC1F5-B537-4A6D-805B-39C98625F9D1}"/>
              </a:ext>
            </a:extLst>
          </p:cNvPr>
          <p:cNvSpPr txBox="1"/>
          <p:nvPr/>
        </p:nvSpPr>
        <p:spPr>
          <a:xfrm>
            <a:off x="8701500" y="3581400"/>
            <a:ext cx="1223328" cy="44884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39700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1100"/>
              </a:spcBef>
              <a:buClr>
                <a:srgbClr val="5FCAEE"/>
              </a:buClr>
              <a:buSzPct val="80000"/>
              <a:tabLst>
                <a:tab pos="367665" algn="l"/>
                <a:tab pos="368300" algn="l"/>
                <a:tab pos="889000" algn="l"/>
                <a:tab pos="1753235" algn="l"/>
                <a:tab pos="4888230" algn="l"/>
              </a:tabLst>
            </a:pPr>
            <a:r>
              <a:rPr lang="zh-CN" altLang="en-US" sz="2000" dirty="0">
                <a:latin typeface="+mn-ea"/>
                <a:cs typeface="Leelawadee UI"/>
              </a:rPr>
              <a:t>吸水进去</a:t>
            </a:r>
            <a:endParaRPr sz="2000" dirty="0">
              <a:latin typeface="+mn-ea"/>
              <a:cs typeface="Leelawadee U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3945" y="575817"/>
            <a:ext cx="525805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864995" algn="l"/>
                <a:tab pos="2950210" algn="l"/>
              </a:tabLst>
            </a:pPr>
            <a:r>
              <a:rPr lang="zh-CN" altLang="en-US" sz="3600" b="1" dirty="0"/>
              <a:t>在鱼塘里繁殖幼鱼工作</a:t>
            </a:r>
            <a:endParaRPr sz="3600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596" y="1665731"/>
            <a:ext cx="8528304" cy="421233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51184" y="911178"/>
            <a:ext cx="9029065" cy="2551981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1100"/>
              </a:spcBef>
              <a:buClr>
                <a:srgbClr val="5FCAEE"/>
              </a:buClr>
              <a:buSzPct val="80000"/>
              <a:buFont typeface="Wingdings"/>
              <a:buChar char=""/>
              <a:tabLst>
                <a:tab pos="367665" algn="l"/>
                <a:tab pos="368300" algn="l"/>
                <a:tab pos="5257165" algn="l"/>
              </a:tabLst>
            </a:pPr>
            <a:r>
              <a:rPr lang="zh-CN" altLang="en-US" sz="2400" dirty="0">
                <a:latin typeface="Leelawadee UI"/>
                <a:cs typeface="Leelawadee UI"/>
              </a:rPr>
              <a:t>会吃颗粒饲料的幼鱼（</a:t>
            </a:r>
            <a:r>
              <a:rPr lang="en-US" altLang="zh-CN" sz="2400" dirty="0">
                <a:latin typeface="Leelawadee UI"/>
                <a:cs typeface="Leelawadee UI"/>
              </a:rPr>
              <a:t>1</a:t>
            </a:r>
            <a:r>
              <a:rPr lang="zh-CN" altLang="en-US" sz="2400" dirty="0">
                <a:latin typeface="Leelawadee UI"/>
                <a:cs typeface="Leelawadee UI"/>
              </a:rPr>
              <a:t>个月大的幼鱼）可以在鱼塘里繁殖</a:t>
            </a:r>
            <a:endParaRPr lang="en-US" altLang="zh-CN" sz="2400" dirty="0">
              <a:latin typeface="Leelawadee UI"/>
              <a:cs typeface="Leelawadee UI"/>
            </a:endParaRPr>
          </a:p>
          <a:p>
            <a:pPr marL="368300" indent="-342900">
              <a:lnSpc>
                <a:spcPct val="100000"/>
              </a:lnSpc>
              <a:spcBef>
                <a:spcPts val="1100"/>
              </a:spcBef>
              <a:buClr>
                <a:srgbClr val="5FCAEE"/>
              </a:buClr>
              <a:buSzPct val="80000"/>
              <a:buFont typeface="Wingdings"/>
              <a:buChar char=""/>
              <a:tabLst>
                <a:tab pos="367665" algn="l"/>
                <a:tab pos="368300" algn="l"/>
                <a:tab pos="5257165" algn="l"/>
              </a:tabLst>
            </a:pPr>
            <a:r>
              <a:rPr lang="zh-CN" altLang="en-US" sz="2400" dirty="0">
                <a:latin typeface="Leelawadee UI"/>
                <a:cs typeface="Leelawadee UI"/>
              </a:rPr>
              <a:t>饲养密度约</a:t>
            </a:r>
            <a:r>
              <a:rPr lang="en-US" altLang="zh-CN" sz="2400" dirty="0">
                <a:latin typeface="Leelawadee UI"/>
                <a:cs typeface="Leelawadee UI"/>
              </a:rPr>
              <a:t>5000</a:t>
            </a:r>
            <a:r>
              <a:rPr lang="zh-CN" altLang="en-US" sz="2400" dirty="0">
                <a:latin typeface="Leelawadee UI"/>
                <a:cs typeface="Leelawadee UI"/>
              </a:rPr>
              <a:t>头</a:t>
            </a:r>
            <a:r>
              <a:rPr lang="en-US" altLang="zh-CN" sz="2400" dirty="0">
                <a:latin typeface="Leelawadee UI"/>
                <a:cs typeface="Leelawadee UI"/>
              </a:rPr>
              <a:t>/</a:t>
            </a:r>
            <a:r>
              <a:rPr lang="zh-CN" altLang="en-US" sz="2400" dirty="0">
                <a:latin typeface="Leelawadee UI"/>
                <a:cs typeface="Leelawadee UI"/>
              </a:rPr>
              <a:t>立方米</a:t>
            </a:r>
            <a:endParaRPr lang="en-US" altLang="zh-CN" sz="2400" dirty="0">
              <a:latin typeface="Leelawadee UI"/>
              <a:cs typeface="Leelawadee UI"/>
            </a:endParaRPr>
          </a:p>
          <a:p>
            <a:pPr marL="368300" indent="-342900">
              <a:lnSpc>
                <a:spcPct val="100000"/>
              </a:lnSpc>
              <a:spcBef>
                <a:spcPts val="1100"/>
              </a:spcBef>
              <a:buClr>
                <a:srgbClr val="5FCAEE"/>
              </a:buClr>
              <a:buSzPct val="80000"/>
              <a:buFont typeface="Wingdings"/>
              <a:buChar char=""/>
              <a:tabLst>
                <a:tab pos="367665" algn="l"/>
                <a:tab pos="368300" algn="l"/>
                <a:tab pos="5257165" algn="l"/>
              </a:tabLst>
            </a:pPr>
            <a:r>
              <a:rPr lang="zh-CN" altLang="en-US" sz="2400" dirty="0">
                <a:latin typeface="Leelawadee UI"/>
                <a:cs typeface="Leelawadee UI"/>
              </a:rPr>
              <a:t>饲养后第一周，给鱼喂</a:t>
            </a:r>
            <a:r>
              <a:rPr lang="en-US" altLang="zh-CN" sz="2400" dirty="0">
                <a:latin typeface="Leelawadee UI"/>
                <a:cs typeface="Leelawadee UI"/>
              </a:rPr>
              <a:t>1</a:t>
            </a:r>
            <a:r>
              <a:rPr lang="zh-CN" altLang="en-US" sz="2400" dirty="0">
                <a:latin typeface="Leelawadee UI"/>
                <a:cs typeface="Leelawadee UI"/>
              </a:rPr>
              <a:t>毫米的饲料。</a:t>
            </a:r>
            <a:endParaRPr lang="en-US" altLang="zh-CN" sz="2400" dirty="0">
              <a:latin typeface="Leelawadee UI"/>
              <a:cs typeface="Leelawadee UI"/>
            </a:endParaRPr>
          </a:p>
          <a:p>
            <a:pPr marL="368300" indent="-342900">
              <a:lnSpc>
                <a:spcPct val="100000"/>
              </a:lnSpc>
              <a:spcBef>
                <a:spcPts val="1100"/>
              </a:spcBef>
              <a:buClr>
                <a:srgbClr val="5FCAEE"/>
              </a:buClr>
              <a:buSzPct val="80000"/>
              <a:buFont typeface="Wingdings"/>
              <a:buChar char=""/>
              <a:tabLst>
                <a:tab pos="367665" algn="l"/>
                <a:tab pos="368300" algn="l"/>
                <a:tab pos="5257165" algn="l"/>
              </a:tabLst>
            </a:pPr>
            <a:r>
              <a:rPr lang="zh-CN" altLang="en-US" sz="2400" dirty="0">
                <a:latin typeface="Leelawadee UI"/>
                <a:cs typeface="Leelawadee UI"/>
              </a:rPr>
              <a:t>饲料的大小随着鱼体重增加而增加</a:t>
            </a:r>
            <a:endParaRPr lang="en-US" altLang="zh-CN" sz="2400" dirty="0">
              <a:latin typeface="Leelawadee UI"/>
              <a:cs typeface="Leelawadee UI"/>
            </a:endParaRPr>
          </a:p>
          <a:p>
            <a:pPr marL="368300" indent="-342900">
              <a:lnSpc>
                <a:spcPct val="100000"/>
              </a:lnSpc>
              <a:spcBef>
                <a:spcPts val="1100"/>
              </a:spcBef>
              <a:buClr>
                <a:srgbClr val="5FCAEE"/>
              </a:buClr>
              <a:buSzPct val="80000"/>
              <a:buFont typeface="Wingdings"/>
              <a:buChar char=""/>
              <a:tabLst>
                <a:tab pos="367665" algn="l"/>
                <a:tab pos="368300" algn="l"/>
                <a:tab pos="5257165" algn="l"/>
              </a:tabLst>
            </a:pPr>
            <a:r>
              <a:rPr lang="zh-CN" altLang="en-US" sz="2400" dirty="0">
                <a:latin typeface="Leelawadee UI"/>
                <a:cs typeface="Leelawadee UI"/>
              </a:rPr>
              <a:t>幼鱼必须每 </a:t>
            </a:r>
            <a:r>
              <a:rPr lang="en-US" altLang="zh-CN" sz="2400" dirty="0">
                <a:latin typeface="Leelawadee UI"/>
                <a:cs typeface="Leelawadee UI"/>
              </a:rPr>
              <a:t>5-7 </a:t>
            </a:r>
            <a:r>
              <a:rPr lang="zh-CN" altLang="en-US" sz="2400" dirty="0">
                <a:latin typeface="Leelawadee UI"/>
                <a:cs typeface="Leelawadee UI"/>
              </a:rPr>
              <a:t>天筛选一次。</a:t>
            </a:r>
            <a:endParaRPr sz="2400" dirty="0">
              <a:latin typeface="Leelawadee UI"/>
              <a:cs typeface="Leelawade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8303" y="3561586"/>
            <a:ext cx="8982456" cy="3176016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047710D1-71E3-56D5-05C1-3A55B18EEC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5393" y="306624"/>
            <a:ext cx="524827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95"/>
              </a:spcBef>
              <a:tabLst>
                <a:tab pos="1864995" algn="l"/>
                <a:tab pos="2950210" algn="l"/>
              </a:tabLst>
            </a:pPr>
            <a:r>
              <a:rPr lang="zh-CN" altLang="en-US" sz="3600" b="1" dirty="0"/>
              <a:t>在鱼塘里繁殖幼鱼工作</a:t>
            </a:r>
            <a:endParaRPr sz="3600" b="1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03749F3-C26F-A328-F7F6-B2E47E497934}"/>
              </a:ext>
            </a:extLst>
          </p:cNvPr>
          <p:cNvSpPr txBox="1"/>
          <p:nvPr/>
        </p:nvSpPr>
        <p:spPr>
          <a:xfrm>
            <a:off x="6096000" y="5149594"/>
            <a:ext cx="3340796" cy="124906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39700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1100"/>
              </a:spcBef>
              <a:buClr>
                <a:srgbClr val="5FCAEE"/>
              </a:buClr>
              <a:buSzPct val="80000"/>
              <a:tabLst>
                <a:tab pos="367665" algn="l"/>
                <a:tab pos="368300" algn="l"/>
                <a:tab pos="889000" algn="l"/>
                <a:tab pos="1753235" algn="l"/>
                <a:tab pos="4888230" algn="l"/>
              </a:tabLst>
            </a:pPr>
            <a:r>
              <a:rPr lang="zh-CN" altLang="en-US" sz="2400" dirty="0">
                <a:latin typeface="+mn-ea"/>
                <a:cs typeface="Leelawadee UI"/>
              </a:rPr>
              <a:t>繁殖后</a:t>
            </a:r>
            <a:r>
              <a:rPr lang="en-US" altLang="zh-CN" sz="2400" dirty="0">
                <a:latin typeface="+mn-ea"/>
                <a:cs typeface="Leelawadee UI"/>
              </a:rPr>
              <a:t>2</a:t>
            </a:r>
            <a:r>
              <a:rPr lang="zh-CN" altLang="en-US" sz="2400" dirty="0">
                <a:latin typeface="+mn-ea"/>
                <a:cs typeface="Leelawadee UI"/>
              </a:rPr>
              <a:t>个月，幼鱼重量约为</a:t>
            </a:r>
            <a:r>
              <a:rPr lang="en-US" altLang="zh-CN" sz="2400" dirty="0">
                <a:latin typeface="+mn-ea"/>
                <a:cs typeface="Leelawadee UI"/>
              </a:rPr>
              <a:t>10</a:t>
            </a:r>
            <a:r>
              <a:rPr lang="zh-CN" altLang="en-US" sz="2400" dirty="0">
                <a:latin typeface="+mn-ea"/>
                <a:cs typeface="Leelawadee UI"/>
              </a:rPr>
              <a:t>克即可收获（买给其他农名或放回池塘）</a:t>
            </a:r>
            <a:endParaRPr sz="2400" dirty="0">
              <a:latin typeface="+mn-ea"/>
              <a:cs typeface="Leelawadee UI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D698B83D-8CAB-D306-339F-D7451A2F1F03}"/>
              </a:ext>
            </a:extLst>
          </p:cNvPr>
          <p:cNvSpPr txBox="1"/>
          <p:nvPr/>
        </p:nvSpPr>
        <p:spPr>
          <a:xfrm>
            <a:off x="6096000" y="3498904"/>
            <a:ext cx="3505200" cy="13901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39700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1100"/>
              </a:spcBef>
              <a:buClr>
                <a:srgbClr val="5FCAEE"/>
              </a:buClr>
              <a:buSzPct val="80000"/>
              <a:tabLst>
                <a:tab pos="367665" algn="l"/>
                <a:tab pos="368300" algn="l"/>
                <a:tab pos="889000" algn="l"/>
                <a:tab pos="1753235" algn="l"/>
                <a:tab pos="4888230" algn="l"/>
              </a:tabLst>
            </a:pPr>
            <a:endParaRPr lang="en-US" altLang="zh-CN" sz="2400" dirty="0">
              <a:latin typeface="+mn-ea"/>
              <a:cs typeface="Leelawadee UI"/>
            </a:endParaRPr>
          </a:p>
          <a:p>
            <a:pPr marL="25400" algn="ctr">
              <a:lnSpc>
                <a:spcPct val="100000"/>
              </a:lnSpc>
              <a:spcBef>
                <a:spcPts val="1100"/>
              </a:spcBef>
              <a:buClr>
                <a:srgbClr val="5FCAEE"/>
              </a:buClr>
              <a:buSzPct val="80000"/>
              <a:tabLst>
                <a:tab pos="367665" algn="l"/>
                <a:tab pos="368300" algn="l"/>
                <a:tab pos="889000" algn="l"/>
                <a:tab pos="1753235" algn="l"/>
                <a:tab pos="4888230" algn="l"/>
              </a:tabLst>
            </a:pPr>
            <a:r>
              <a:rPr lang="zh-CN" altLang="en-US" sz="2400" dirty="0">
                <a:latin typeface="+mn-ea"/>
                <a:cs typeface="Leelawadee UI"/>
              </a:rPr>
              <a:t>繁殖幼鱼的前</a:t>
            </a:r>
            <a:r>
              <a:rPr lang="en-US" altLang="zh-CN" sz="2400" dirty="0">
                <a:latin typeface="+mn-ea"/>
                <a:cs typeface="Leelawadee UI"/>
              </a:rPr>
              <a:t>4</a:t>
            </a:r>
            <a:r>
              <a:rPr lang="zh-CN" altLang="en-US" sz="2400" dirty="0">
                <a:latin typeface="+mn-ea"/>
                <a:cs typeface="Leelawadee UI"/>
              </a:rPr>
              <a:t>周，在鱼塘里实现</a:t>
            </a:r>
            <a:endParaRPr lang="en-US" altLang="zh-CN" sz="2400" dirty="0">
              <a:latin typeface="+mn-ea"/>
              <a:cs typeface="Leelawadee U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9075" y="3145909"/>
            <a:ext cx="413385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3600" b="1" spc="60" dirty="0"/>
              <a:t>鱼类健康的管理</a:t>
            </a:r>
            <a:endParaRPr sz="3600" b="1" spc="6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9817" y="504178"/>
            <a:ext cx="749236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95"/>
              </a:spcBef>
              <a:tabLst>
                <a:tab pos="4919980" algn="l"/>
              </a:tabLst>
            </a:pPr>
            <a:r>
              <a:rPr lang="zh-CN" altLang="en-US" sz="3600" b="1" dirty="0"/>
              <a:t>繁殖鱼苗过程中可能发生的疾病类型</a:t>
            </a:r>
            <a:endParaRPr sz="36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762000" y="1371600"/>
            <a:ext cx="8580755" cy="5084725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970"/>
              </a:spcBef>
              <a:buClr>
                <a:srgbClr val="5FCAEE"/>
              </a:buClr>
              <a:buSzPct val="80000"/>
              <a:buFont typeface="Wingdings"/>
              <a:buChar char=""/>
              <a:tabLst>
                <a:tab pos="367665" algn="l"/>
                <a:tab pos="368300" algn="l"/>
                <a:tab pos="1670685" algn="l"/>
                <a:tab pos="1830705" algn="l"/>
              </a:tabLst>
            </a:pPr>
            <a:r>
              <a:rPr lang="en-US" altLang="zh-CN" sz="2400" spc="60" dirty="0">
                <a:solidFill>
                  <a:srgbClr val="006FC0"/>
                </a:solidFill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Vibrio</a:t>
            </a:r>
            <a:r>
              <a:rPr lang="zh-CN" altLang="en-US" sz="2400" spc="60" dirty="0">
                <a:solidFill>
                  <a:srgbClr val="006FC0"/>
                </a:solidFill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细菌</a:t>
            </a:r>
            <a:r>
              <a:rPr sz="2400" spc="60" dirty="0">
                <a:solidFill>
                  <a:srgbClr val="006FC0"/>
                </a:solidFill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(</a:t>
            </a:r>
            <a:r>
              <a:rPr sz="2400" spc="25" dirty="0">
                <a:solidFill>
                  <a:srgbClr val="006FC0"/>
                </a:solidFill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 </a:t>
            </a:r>
            <a:r>
              <a:rPr sz="2400" spc="-75" dirty="0">
                <a:solidFill>
                  <a:srgbClr val="006FC0"/>
                </a:solidFill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Vibrio</a:t>
            </a:r>
            <a:r>
              <a:rPr sz="2400" spc="-30" dirty="0">
                <a:solidFill>
                  <a:srgbClr val="006FC0"/>
                </a:solidFill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spp.</a:t>
            </a:r>
            <a:r>
              <a:rPr sz="2400" spc="-15" dirty="0">
                <a:solidFill>
                  <a:srgbClr val="006FC0"/>
                </a:solidFill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 </a:t>
            </a:r>
            <a:r>
              <a:rPr sz="2400" spc="60" dirty="0">
                <a:solidFill>
                  <a:srgbClr val="006FC0"/>
                </a:solidFill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)</a:t>
            </a:r>
            <a:endParaRPr lang="en-US" sz="2400" dirty="0">
              <a:solidFill>
                <a:srgbClr val="006FC0"/>
              </a:solidFill>
              <a:latin typeface="宋体" panose="02010600030101010101" pitchFamily="2" charset="-122"/>
              <a:ea typeface="宋体" panose="02010600030101010101" pitchFamily="2" charset="-122"/>
              <a:cs typeface="Leelawadee UI"/>
            </a:endParaRPr>
          </a:p>
          <a:p>
            <a:pPr marL="825500" lvl="1" indent="-342900">
              <a:spcBef>
                <a:spcPts val="970"/>
              </a:spcBef>
              <a:buClr>
                <a:srgbClr val="5FCAEE"/>
              </a:buClr>
              <a:buSzPct val="80000"/>
              <a:buFont typeface="Arial" panose="020B0604020202020204" pitchFamily="34" charset="0"/>
              <a:buChar char="•"/>
              <a:tabLst>
                <a:tab pos="367665" algn="l"/>
                <a:tab pos="368300" algn="l"/>
                <a:tab pos="1670685" algn="l"/>
                <a:tab pos="1830705" algn="l"/>
              </a:tabLst>
            </a:pPr>
            <a:r>
              <a:rPr sz="2400" spc="-75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Vibrio</a:t>
            </a:r>
            <a:r>
              <a:rPr sz="2400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 </a:t>
            </a:r>
            <a:r>
              <a:rPr sz="2400" spc="-60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anguillarum,</a:t>
            </a:r>
            <a:r>
              <a:rPr sz="2400" spc="-15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 </a:t>
            </a:r>
            <a:r>
              <a:rPr sz="2400" spc="60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V.</a:t>
            </a:r>
            <a:r>
              <a:rPr sz="2400" spc="10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 </a:t>
            </a:r>
            <a:r>
              <a:rPr sz="2400" spc="-5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Harvery</a:t>
            </a:r>
            <a:r>
              <a:rPr sz="2400" spc="-25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 </a:t>
            </a:r>
            <a:r>
              <a:rPr sz="2400" spc="-70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and</a:t>
            </a:r>
            <a:r>
              <a:rPr sz="2400" spc="15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 </a:t>
            </a:r>
            <a:r>
              <a:rPr sz="2400" spc="-75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Vibrio</a:t>
            </a:r>
            <a:r>
              <a:rPr sz="2400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 </a:t>
            </a:r>
            <a:r>
              <a:rPr sz="2400" spc="-10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spp. </a:t>
            </a:r>
            <a:r>
              <a:rPr sz="2400" spc="-5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etc.</a:t>
            </a:r>
            <a:endParaRPr lang="en-US" sz="2400" spc="-5" dirty="0">
              <a:latin typeface="宋体" panose="02010600030101010101" pitchFamily="2" charset="-122"/>
              <a:ea typeface="宋体" panose="02010600030101010101" pitchFamily="2" charset="-122"/>
              <a:cs typeface="Leelawadee UI"/>
            </a:endParaRPr>
          </a:p>
          <a:p>
            <a:pPr marL="825500" lvl="1" indent="-342900">
              <a:spcBef>
                <a:spcPts val="970"/>
              </a:spcBef>
              <a:buClr>
                <a:srgbClr val="5FCAEE"/>
              </a:buClr>
              <a:buSzPct val="80000"/>
              <a:buFont typeface="Arial" panose="020B0604020202020204" pitchFamily="34" charset="0"/>
              <a:buChar char="•"/>
              <a:tabLst>
                <a:tab pos="367665" algn="l"/>
                <a:tab pos="368300" algn="l"/>
                <a:tab pos="1670685" algn="l"/>
                <a:tab pos="1830705" algn="l"/>
              </a:tabLst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弧菌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(Vibrio)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是一种鱼苗在两周大时通常发生的疾病。导致很多鱼死亡</a:t>
            </a:r>
            <a:endParaRPr lang="en-US" altLang="zh-CN" sz="2400" spc="-5" dirty="0">
              <a:latin typeface="宋体" panose="02010600030101010101" pitchFamily="2" charset="-122"/>
              <a:ea typeface="宋体" panose="02010600030101010101" pitchFamily="2" charset="-122"/>
              <a:cs typeface="Leelawadee UI"/>
            </a:endParaRPr>
          </a:p>
          <a:p>
            <a:pPr marL="825500" lvl="1" indent="-342900">
              <a:spcBef>
                <a:spcPts val="970"/>
              </a:spcBef>
              <a:buClr>
                <a:srgbClr val="5FCAEE"/>
              </a:buClr>
              <a:buSzPct val="80000"/>
              <a:buFont typeface="Arial" panose="020B0604020202020204" pitchFamily="34" charset="0"/>
              <a:buChar char="•"/>
              <a:tabLst>
                <a:tab pos="367665" algn="l"/>
                <a:tab pos="368300" algn="l"/>
                <a:tab pos="1670685" algn="l"/>
                <a:tab pos="1830705" algn="l"/>
              </a:tabLst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弧菌的大量生长（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10,000,000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头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/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毫升）时，会导致鱼类死亡。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Leelawadee UI"/>
            </a:endParaRPr>
          </a:p>
          <a:p>
            <a:pPr marL="825500" lvl="1" indent="-342900">
              <a:spcBef>
                <a:spcPts val="970"/>
              </a:spcBef>
              <a:buClr>
                <a:srgbClr val="5FCAEE"/>
              </a:buClr>
              <a:buSzPct val="80000"/>
              <a:buFont typeface="Arial" panose="020B0604020202020204" pitchFamily="34" charset="0"/>
              <a:buChar char="•"/>
              <a:tabLst>
                <a:tab pos="367665" algn="l"/>
                <a:tab pos="368300" algn="l"/>
                <a:tab pos="1670685" algn="l"/>
                <a:tab pos="1830705" algn="l"/>
              </a:tabLst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大多数是机会性感染（这些感染是普遍存在的）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Leelawadee UI"/>
            </a:endParaRPr>
          </a:p>
          <a:p>
            <a:pPr marL="825500" lvl="1" indent="-342900">
              <a:spcBef>
                <a:spcPts val="970"/>
              </a:spcBef>
              <a:buClr>
                <a:srgbClr val="5FCAEE"/>
              </a:buClr>
              <a:buSzPct val="80000"/>
              <a:buFont typeface="Arial" panose="020B0604020202020204" pitchFamily="34" charset="0"/>
              <a:buChar char="•"/>
              <a:tabLst>
                <a:tab pos="367665" algn="l"/>
                <a:tab pos="368300" algn="l"/>
                <a:tab pos="1670685" algn="l"/>
                <a:tab pos="1830705" algn="l"/>
              </a:tabLst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症状为：游动缓慢、进食少、身体发红、眼白流血、眼睛突出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Leelawadee UI"/>
            </a:endParaRPr>
          </a:p>
          <a:p>
            <a:pPr marL="825500" lvl="1" indent="-342900">
              <a:spcBef>
                <a:spcPts val="970"/>
              </a:spcBef>
              <a:buClr>
                <a:srgbClr val="5FCAEE"/>
              </a:buClr>
              <a:buSzPct val="80000"/>
              <a:buFont typeface="Arial" panose="020B0604020202020204" pitchFamily="34" charset="0"/>
              <a:buChar char="•"/>
              <a:tabLst>
                <a:tab pos="367665" algn="l"/>
                <a:tab pos="368300" algn="l"/>
                <a:tab pos="1670685" algn="l"/>
                <a:tab pos="1830705" algn="l"/>
              </a:tabLst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可以通过使用益生菌（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Probiotic)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来预防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Leelawadee UI"/>
            </a:endParaRPr>
          </a:p>
          <a:p>
            <a:pPr marL="825500" lvl="1" indent="-342900">
              <a:spcBef>
                <a:spcPts val="970"/>
              </a:spcBef>
              <a:buClr>
                <a:srgbClr val="5FCAEE"/>
              </a:buClr>
              <a:buSzPct val="80000"/>
              <a:buFont typeface="Arial" panose="020B0604020202020204" pitchFamily="34" charset="0"/>
              <a:buChar char="•"/>
              <a:tabLst>
                <a:tab pos="367665" algn="l"/>
                <a:tab pos="368300" algn="l"/>
                <a:tab pos="1670685" algn="l"/>
                <a:tab pos="1830705" algn="l"/>
              </a:tabLst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可以用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OTC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Oxytetracycline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Leelawadee UI"/>
              </a:rPr>
              <a:t>）治疗</a:t>
            </a:r>
            <a:endParaRPr sz="2400" dirty="0">
              <a:latin typeface="宋体" panose="02010600030101010101" pitchFamily="2" charset="-122"/>
              <a:ea typeface="宋体" panose="02010600030101010101" pitchFamily="2" charset="-122"/>
              <a:cs typeface="Leelawadee U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0950" y="2750311"/>
            <a:ext cx="33686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Leelawadee UI"/>
                <a:cs typeface="Leelawadee UI"/>
              </a:rPr>
              <a:t>弧菌培养 </a:t>
            </a:r>
            <a:r>
              <a:rPr lang="en-US" altLang="zh-CN" sz="2400" dirty="0">
                <a:latin typeface="Leelawadee UI"/>
                <a:cs typeface="Leelawadee UI"/>
              </a:rPr>
              <a:t>(</a:t>
            </a:r>
            <a:r>
              <a:rPr lang="en-US" sz="2400" dirty="0">
                <a:latin typeface="Leelawadee UI"/>
                <a:cs typeface="Leelawadee UI"/>
              </a:rPr>
              <a:t>TCBS)</a:t>
            </a:r>
            <a:endParaRPr sz="2400" dirty="0">
              <a:latin typeface="Leelawadee UI"/>
              <a:cs typeface="Leelawadee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844" y="423672"/>
            <a:ext cx="3730752" cy="22692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69508" y="423672"/>
            <a:ext cx="3471672" cy="226923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24071" y="3209544"/>
            <a:ext cx="3663696" cy="2629862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5D8151D7-A6D2-7503-FEE1-9D8944398A0F}"/>
              </a:ext>
            </a:extLst>
          </p:cNvPr>
          <p:cNvSpPr txBox="1"/>
          <p:nvPr/>
        </p:nvSpPr>
        <p:spPr>
          <a:xfrm>
            <a:off x="5772563" y="2827388"/>
            <a:ext cx="386556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Leelawadee UI"/>
                <a:cs typeface="Leelawadee UI"/>
              </a:rPr>
              <a:t>鱼的身体发红，流着血。</a:t>
            </a:r>
            <a:endParaRPr sz="2400" dirty="0">
              <a:latin typeface="Leelawadee UI"/>
              <a:cs typeface="Leelawadee UI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98BDD743-012D-7ED3-4D67-5906DB131663}"/>
              </a:ext>
            </a:extLst>
          </p:cNvPr>
          <p:cNvSpPr txBox="1"/>
          <p:nvPr/>
        </p:nvSpPr>
        <p:spPr>
          <a:xfrm>
            <a:off x="4036727" y="5839406"/>
            <a:ext cx="386556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Leelawadee UI"/>
                <a:cs typeface="Leelawadee UI"/>
              </a:rPr>
              <a:t>鱼的眼睛突出</a:t>
            </a:r>
            <a:endParaRPr sz="2400" dirty="0">
              <a:latin typeface="Leelawadee UI"/>
              <a:cs typeface="Leelawadee U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8149" y="596473"/>
            <a:ext cx="8747760" cy="5214248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406400" indent="-342900">
              <a:lnSpc>
                <a:spcPct val="100000"/>
              </a:lnSpc>
              <a:spcBef>
                <a:spcPts val="880"/>
              </a:spcBef>
              <a:buClr>
                <a:srgbClr val="5FCAEE"/>
              </a:buClr>
              <a:buSzPct val="80000"/>
              <a:buFont typeface="Wingdings"/>
              <a:buChar char=""/>
              <a:tabLst>
                <a:tab pos="405765" algn="l"/>
                <a:tab pos="406400" algn="l"/>
                <a:tab pos="1101090" algn="l"/>
              </a:tabLst>
            </a:pPr>
            <a:r>
              <a:rPr lang="zh-CN" altLang="en-US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白斑病</a:t>
            </a:r>
            <a:r>
              <a:rPr sz="2400" spc="-7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White</a:t>
            </a:r>
            <a:r>
              <a:rPr sz="2400" spc="-3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sz="2400" spc="-8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spot</a:t>
            </a:r>
            <a:r>
              <a:rPr sz="2400" spc="-2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sz="24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disease</a:t>
            </a:r>
            <a:endParaRPr lang="en-US" sz="2400" spc="1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63600" lvl="1" indent="-342900">
              <a:spcBef>
                <a:spcPts val="880"/>
              </a:spcBef>
              <a:buClr>
                <a:srgbClr val="5FCAEE"/>
              </a:buClr>
              <a:buSzPct val="80000"/>
              <a:buFont typeface="Arial" panose="020B0604020202020204" pitchFamily="34" charset="0"/>
              <a:buChar char="•"/>
              <a:tabLst>
                <a:tab pos="405765" algn="l"/>
                <a:tab pos="406400" algn="l"/>
                <a:tab pos="1101090" algn="l"/>
              </a:tabLst>
            </a:pPr>
            <a:r>
              <a:rPr lang="zh-CN" altLang="en-US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白点虫 </a:t>
            </a:r>
            <a:r>
              <a:rPr lang="en-US" altLang="zh-CN" sz="24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Cryptocaryon-</a:t>
            </a:r>
            <a:r>
              <a:rPr lang="en-US" altLang="zh-CN" sz="2400" spc="1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irritans</a:t>
            </a:r>
            <a:r>
              <a:rPr lang="en-US" altLang="zh-CN" sz="24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Ciliata</a:t>
            </a:r>
            <a:r>
              <a:rPr lang="zh-CN" altLang="en-US" sz="24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400" spc="1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63600" lvl="1" indent="-342900">
              <a:spcBef>
                <a:spcPts val="880"/>
              </a:spcBef>
              <a:buClr>
                <a:srgbClr val="5FCAEE"/>
              </a:buClr>
              <a:buSzPct val="80000"/>
              <a:buFont typeface="Arial" panose="020B0604020202020204" pitchFamily="34" charset="0"/>
              <a:buChar char="•"/>
              <a:tabLst>
                <a:tab pos="405765" algn="l"/>
                <a:tab pos="406400" algn="l"/>
                <a:tab pos="1101090" algn="l"/>
              </a:tabLst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白斑病通常在一个月龄以上的幼鱼中发生。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63600" lvl="1" indent="-342900">
              <a:spcBef>
                <a:spcPts val="880"/>
              </a:spcBef>
              <a:buClr>
                <a:srgbClr val="5FCAEE"/>
              </a:buClr>
              <a:buSzPct val="80000"/>
              <a:buFont typeface="Arial" panose="020B0604020202020204" pitchFamily="34" charset="0"/>
              <a:buChar char="•"/>
              <a:tabLst>
                <a:tab pos="405765" algn="l"/>
                <a:tab pos="406400" algn="l"/>
                <a:tab pos="1101090" algn="l"/>
              </a:tabLst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白斑病在鱼皮、鱼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鳍、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鳃盖部位等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63600" lvl="1" indent="-342900">
              <a:spcBef>
                <a:spcPts val="880"/>
              </a:spcBef>
              <a:buClr>
                <a:srgbClr val="5FCAEE"/>
              </a:buClr>
              <a:buSzPct val="80000"/>
              <a:buFont typeface="Arial" panose="020B0604020202020204" pitchFamily="34" charset="0"/>
              <a:buChar char="•"/>
              <a:tabLst>
                <a:tab pos="405765" algn="l"/>
                <a:tab pos="406400" algn="l"/>
                <a:tab pos="1101090" algn="l"/>
              </a:tabLst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被感染的鱼导致鱼死亡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63600" lvl="1" indent="-342900">
              <a:spcBef>
                <a:spcPts val="880"/>
              </a:spcBef>
              <a:buClr>
                <a:srgbClr val="5FCAEE"/>
              </a:buClr>
              <a:buSzPct val="80000"/>
              <a:buFont typeface="Arial" panose="020B0604020202020204" pitchFamily="34" charset="0"/>
              <a:buChar char="•"/>
              <a:tabLst>
                <a:tab pos="405765" algn="l"/>
                <a:tab pos="406400" algn="l"/>
                <a:tab pos="1101090" algn="l"/>
              </a:tabLst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症状包括身体出现白斑、皮肤发炎、在鱼塘边摩擦身体、少进食、在水面缓慢游动或在底部群游。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63600" lvl="1" indent="-342900">
              <a:spcBef>
                <a:spcPts val="880"/>
              </a:spcBef>
              <a:buClr>
                <a:srgbClr val="5FCAEE"/>
              </a:buClr>
              <a:buSzPct val="80000"/>
              <a:buFont typeface="Arial" panose="020B0604020202020204" pitchFamily="34" charset="0"/>
              <a:buChar char="•"/>
              <a:tabLst>
                <a:tab pos="405765" algn="l"/>
                <a:tab pos="406400" algn="l"/>
                <a:tab pos="1101090" algn="l"/>
              </a:tabLst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预防和早期治疗可降低鱼类死亡率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63600" lvl="1" indent="-342900">
              <a:spcBef>
                <a:spcPts val="880"/>
              </a:spcBef>
              <a:buClr>
                <a:srgbClr val="5FCAEE"/>
              </a:buClr>
              <a:buSzPct val="80000"/>
              <a:buFont typeface="Arial" panose="020B0604020202020204" pitchFamily="34" charset="0"/>
              <a:buChar char="•"/>
              <a:tabLst>
                <a:tab pos="405765" algn="l"/>
                <a:tab pos="406400" algn="l"/>
                <a:tab pos="1101090" algn="l"/>
              </a:tabLst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H2O2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 ppm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的浓度放入鱼缸中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天。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63600" lvl="1" indent="-342900">
              <a:spcBef>
                <a:spcPts val="880"/>
              </a:spcBef>
              <a:buClr>
                <a:srgbClr val="5FCAEE"/>
              </a:buClr>
              <a:buSzPct val="80000"/>
              <a:buFont typeface="Arial" panose="020B0604020202020204" pitchFamily="34" charset="0"/>
              <a:buChar char="•"/>
              <a:tabLst>
                <a:tab pos="405765" algn="l"/>
                <a:tab pos="406400" algn="l"/>
                <a:tab pos="1101090" algn="l"/>
              </a:tabLst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01ppm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硫酸铜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CuSo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₄)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放入产卵池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天。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63600" lvl="1" indent="-342900">
              <a:spcBef>
                <a:spcPts val="880"/>
              </a:spcBef>
              <a:buClr>
                <a:srgbClr val="5FCAEE"/>
              </a:buClr>
              <a:buSzPct val="80000"/>
              <a:buFont typeface="Arial" panose="020B0604020202020204" pitchFamily="34" charset="0"/>
              <a:buChar char="•"/>
              <a:tabLst>
                <a:tab pos="405765" algn="l"/>
                <a:tab pos="406400" algn="l"/>
                <a:tab pos="1101090" algn="l"/>
              </a:tabLst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将铜线放入池塘中</a:t>
            </a:r>
            <a:endParaRPr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8830" y="4527930"/>
            <a:ext cx="311721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在鱼皮、鱼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鳍上发生</a:t>
            </a:r>
            <a:endParaRPr sz="2400" dirty="0">
              <a:latin typeface="Leelawadee UI"/>
              <a:cs typeface="Leelawade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96863" y="4527930"/>
            <a:ext cx="259651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在鱼鳃盖发生</a:t>
            </a:r>
            <a:endParaRPr sz="2400" baseline="-9722" dirty="0">
              <a:latin typeface="Leelawadee UI"/>
              <a:cs typeface="Leelawade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46759" y="1132332"/>
            <a:ext cx="8773795" cy="3266440"/>
            <a:chOff x="746759" y="1132332"/>
            <a:chExt cx="8773795" cy="32664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759" y="1132332"/>
              <a:ext cx="4453128" cy="32659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595" y="1132332"/>
              <a:ext cx="4370832" cy="32095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515" y="330708"/>
            <a:ext cx="9095232" cy="6059424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C59F8255-23E6-4A30-26CB-8A35A48E66F0}"/>
              </a:ext>
            </a:extLst>
          </p:cNvPr>
          <p:cNvSpPr txBox="1">
            <a:spLocks/>
          </p:cNvSpPr>
          <p:nvPr/>
        </p:nvSpPr>
        <p:spPr>
          <a:xfrm>
            <a:off x="1921382" y="0"/>
            <a:ext cx="7492365" cy="112017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25400" algn="ctr">
              <a:spcBef>
                <a:spcPts val="95"/>
              </a:spcBef>
              <a:tabLst>
                <a:tab pos="4919980" algn="l"/>
              </a:tabLst>
            </a:pPr>
            <a:r>
              <a:rPr lang="zh-CN" altLang="en-US" sz="3600" b="1" kern="0" dirty="0">
                <a:solidFill>
                  <a:sysClr val="windowText" lastClr="000000"/>
                </a:solidFill>
              </a:rPr>
              <a:t>白点虫（</a:t>
            </a:r>
            <a:r>
              <a:rPr lang="en-US" altLang="zh-CN" sz="3600" b="1" kern="0" dirty="0" err="1">
                <a:solidFill>
                  <a:sysClr val="windowText" lastClr="000000"/>
                </a:solidFill>
              </a:rPr>
              <a:t>Cyptocariyon-irritans</a:t>
            </a:r>
            <a:r>
              <a:rPr lang="zh-CN" altLang="en-US" sz="3600" b="1" kern="0" dirty="0">
                <a:solidFill>
                  <a:sysClr val="windowText" lastClr="000000"/>
                </a:solidFill>
              </a:rPr>
              <a:t>）的生命周期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4600" y="3646789"/>
            <a:ext cx="3595116" cy="25786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2355" y="4038600"/>
            <a:ext cx="3343440" cy="205964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CE1178F-CF10-466F-AC1B-1FF1F3611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80587"/>
            <a:ext cx="6454775" cy="615553"/>
          </a:xfrm>
        </p:spPr>
        <p:txBody>
          <a:bodyPr/>
          <a:lstStyle/>
          <a:p>
            <a:pPr algn="ctr"/>
            <a:r>
              <a:rPr lang="zh-CN" altLang="en-US" sz="4000" b="1" dirty="0">
                <a:latin typeface="+mj-ea"/>
              </a:rPr>
              <a:t>品种的选择和培育</a:t>
            </a:r>
            <a:endParaRPr lang="en-US" sz="40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43F8AE-0C99-496D-8656-DC1BA0C12A57}"/>
              </a:ext>
            </a:extLst>
          </p:cNvPr>
          <p:cNvSpPr/>
          <p:nvPr/>
        </p:nvSpPr>
        <p:spPr>
          <a:xfrm>
            <a:off x="762000" y="1524000"/>
            <a:ext cx="10161756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要合适地</a:t>
            </a:r>
            <a:r>
              <a:rPr 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选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种鱼（雄鱼体重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5-7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公斤，雌鱼体重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7-10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公斤）</a:t>
            </a:r>
            <a:endParaRPr lang="km-KH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雌性和雄性在不同的盆地进行维护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采用进出水方式换水，换水率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100%</a:t>
            </a:r>
            <a:endParaRPr lang="km-KH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库存密度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1kg/m3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提供冻鱼和鱿鱼，投喂量为鱼总重的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5%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（每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1-2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天）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FD7060-B2A1-4CF4-8C9E-ADAA6EC8EABB}"/>
              </a:ext>
            </a:extLst>
          </p:cNvPr>
          <p:cNvSpPr/>
          <p:nvPr/>
        </p:nvSpPr>
        <p:spPr>
          <a:xfrm>
            <a:off x="2211840" y="5628559"/>
            <a:ext cx="2646878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种鱼</a:t>
            </a:r>
            <a:r>
              <a:rPr 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盆</a:t>
            </a:r>
            <a:r>
              <a:rPr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的</a:t>
            </a:r>
            <a:r>
              <a:rPr lang="en-US" sz="2400" dirty="0" err="1">
                <a:latin typeface="SimSun" panose="02010600030101010101" pitchFamily="2" charset="-122"/>
                <a:ea typeface="SimSun" panose="02010600030101010101" pitchFamily="2" charset="-122"/>
              </a:rPr>
              <a:t>换水系统</a:t>
            </a:r>
            <a:endParaRPr lang="en-US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FCD9B9-4164-49F2-877E-A244CA33C92B}"/>
              </a:ext>
            </a:extLst>
          </p:cNvPr>
          <p:cNvSpPr/>
          <p:nvPr/>
        </p:nvSpPr>
        <p:spPr>
          <a:xfrm>
            <a:off x="7414272" y="5763732"/>
            <a:ext cx="1723549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j-ea"/>
              </a:rPr>
              <a:t>种鱼的</a:t>
            </a:r>
            <a:r>
              <a:rPr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饲料</a:t>
            </a:r>
            <a:endParaRPr lang="en-US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900" y="413005"/>
            <a:ext cx="84582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95"/>
              </a:spcBef>
              <a:tabLst>
                <a:tab pos="3432175" algn="l"/>
                <a:tab pos="6045835" algn="l"/>
              </a:tabLst>
            </a:pPr>
            <a:r>
              <a:rPr lang="zh-CN" altLang="en-US" sz="3600" b="1" dirty="0"/>
              <a:t>附着在鱼身体上的虱子（寄生虫）的类别</a:t>
            </a:r>
            <a:endParaRPr sz="3600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4900" y="1408175"/>
            <a:ext cx="8168640" cy="503682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647" y="339574"/>
            <a:ext cx="9658706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922520" algn="l"/>
              </a:tabLst>
            </a:pPr>
            <a:r>
              <a:rPr lang="zh-CN" altLang="en-US" sz="3600" b="1" dirty="0"/>
              <a:t>虱子、细菌、寄生虫的类别以及治疗方法</a:t>
            </a:r>
            <a:endParaRPr sz="3600" spc="55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926215"/>
              </p:ext>
            </p:extLst>
          </p:nvPr>
        </p:nvGraphicFramePr>
        <p:xfrm>
          <a:off x="671512" y="1600200"/>
          <a:ext cx="9037954" cy="44703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5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1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992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zh-CN" altLang="en-US" sz="1800" dirty="0">
                          <a:latin typeface="Leelawadee UI"/>
                          <a:cs typeface="Leelawadee UI"/>
                        </a:rPr>
                        <a:t>类型</a:t>
                      </a:r>
                      <a:endParaRPr sz="1800" dirty="0">
                        <a:latin typeface="Leelawadee UI"/>
                        <a:cs typeface="Leelawadee UI"/>
                      </a:endParaRPr>
                    </a:p>
                  </a:txBody>
                  <a:tcPr marL="0" marR="0" marT="317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FCAEE"/>
                    </a:solidFill>
                  </a:tcPr>
                </a:tc>
                <a:tc>
                  <a:txBody>
                    <a:bodyPr/>
                    <a:lstStyle/>
                    <a:p>
                      <a:pPr marL="785495" algn="ctr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1174115" algn="l"/>
                          <a:tab pos="1327785" algn="l"/>
                        </a:tabLst>
                      </a:pPr>
                      <a:r>
                        <a:rPr lang="zh-CN" altLang="en-US" sz="1800" dirty="0">
                          <a:latin typeface="Leelawadee UI"/>
                          <a:cs typeface="Leelawadee UI"/>
                        </a:rPr>
                        <a:t>攻击部位</a:t>
                      </a:r>
                      <a:endParaRPr sz="1800" dirty="0">
                        <a:latin typeface="Leelawadee UI"/>
                        <a:cs typeface="Leelawadee UI"/>
                      </a:endParaRPr>
                    </a:p>
                  </a:txBody>
                  <a:tcPr marL="0" marR="0" marT="317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FCAEE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zh-CN" altLang="en-US" sz="1800" dirty="0">
                          <a:latin typeface="Leelawadee UI"/>
                          <a:cs typeface="Leelawadee UI"/>
                        </a:rPr>
                        <a:t>治疗方法</a:t>
                      </a:r>
                      <a:endParaRPr sz="1800" dirty="0">
                        <a:latin typeface="Leelawadee UI"/>
                        <a:cs typeface="Leelawadee UI"/>
                      </a:endParaRPr>
                    </a:p>
                  </a:txBody>
                  <a:tcPr marL="0" marR="0" marT="317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FCA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1440" algn="l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lang="en-US" sz="1800" i="1" dirty="0">
                          <a:latin typeface="Trebuchet MS"/>
                          <a:cs typeface="Trebuchet MS"/>
                        </a:rPr>
                        <a:t>Vibrio spp.</a:t>
                      </a:r>
                      <a:endParaRPr sz="1800" i="1" dirty="0">
                        <a:latin typeface="Trebuchet MS"/>
                        <a:cs typeface="Trebuchet MS"/>
                      </a:endParaRPr>
                    </a:p>
                  </a:txBody>
                  <a:tcPr marL="0" marR="0" marT="4000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EBF8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lang="zh-CN" altLang="en-US" sz="1800" dirty="0">
                          <a:latin typeface="Leelawadee UI"/>
                          <a:cs typeface="Leelawadee UI"/>
                        </a:rPr>
                        <a:t>鱼肠</a:t>
                      </a:r>
                      <a:endParaRPr sz="1800" dirty="0">
                        <a:latin typeface="Leelawadee UI"/>
                        <a:cs typeface="Leelawadee UI"/>
                      </a:endParaRPr>
                    </a:p>
                  </a:txBody>
                  <a:tcPr marL="0" marR="0" marT="381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EBF8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441959" algn="l">
                        <a:lnSpc>
                          <a:spcPts val="2230"/>
                        </a:lnSpc>
                        <a:spcBef>
                          <a:spcPts val="45"/>
                        </a:spcBef>
                        <a:tabLst>
                          <a:tab pos="1030605" algn="l"/>
                          <a:tab pos="2200910" algn="l"/>
                          <a:tab pos="2948305" algn="l"/>
                          <a:tab pos="3103245" algn="l"/>
                          <a:tab pos="3258820" algn="l"/>
                        </a:tabLst>
                      </a:pPr>
                      <a:r>
                        <a:rPr lang="zh-CN" altLang="en-US" sz="1800" dirty="0">
                          <a:latin typeface="Leelawadee UI"/>
                          <a:cs typeface="Leelawadee UI"/>
                        </a:rPr>
                        <a:t>当疾病爆发时用 </a:t>
                      </a:r>
                      <a:r>
                        <a:rPr lang="en-US" altLang="zh-CN" sz="1800" dirty="0">
                          <a:latin typeface="Leelawadee UI"/>
                          <a:cs typeface="Leelawadee UI"/>
                        </a:rPr>
                        <a:t>OTC </a:t>
                      </a:r>
                      <a:r>
                        <a:rPr lang="zh-CN" altLang="en-US" sz="1800" dirty="0">
                          <a:latin typeface="Leelawadee UI"/>
                          <a:cs typeface="Leelawadee UI"/>
                        </a:rPr>
                        <a:t>浸泡，以及使用益细菌来预防疾病的爆发</a:t>
                      </a:r>
                      <a:endParaRPr sz="1800" dirty="0">
                        <a:latin typeface="Leelawadee UI"/>
                        <a:cs typeface="Leelawadee UI"/>
                      </a:endParaRPr>
                    </a:p>
                  </a:txBody>
                  <a:tcPr marL="0" marR="0" marT="571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EB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 algn="l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lang="en-US" sz="1800" i="1" dirty="0">
                          <a:latin typeface="Trebuchet MS"/>
                          <a:cs typeface="Trebuchet MS"/>
                        </a:rPr>
                        <a:t>Cryptocaryon spp.</a:t>
                      </a:r>
                      <a:endParaRPr sz="1800" i="1" dirty="0">
                        <a:latin typeface="Trebuchet MS"/>
                        <a:cs typeface="Trebuchet MS"/>
                      </a:endParaRPr>
                    </a:p>
                  </a:txBody>
                  <a:tcPr marL="0" marR="0" marT="4000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F6FB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700" baseline="-9259" dirty="0">
                          <a:latin typeface="Leelawadee UI"/>
                          <a:cs typeface="Leelawadee UI"/>
                        </a:rPr>
                        <a:t>鱼身、鱼鳍、鱼皮和鱼鳃盖</a:t>
                      </a:r>
                    </a:p>
                  </a:txBody>
                  <a:tcPr marL="0" marR="0" marT="381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F6FB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l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lang="zh-CN" altLang="en-US" sz="1800" dirty="0">
                          <a:latin typeface="Leelawadee UI"/>
                          <a:cs typeface="Leelawadee UI"/>
                        </a:rPr>
                        <a:t>用硫酸铜 </a:t>
                      </a:r>
                      <a:r>
                        <a:rPr lang="en-US" altLang="zh-CN" sz="1800" dirty="0">
                          <a:latin typeface="Leelawadee UI"/>
                          <a:cs typeface="Leelawadee UI"/>
                        </a:rPr>
                        <a:t>01ppm </a:t>
                      </a:r>
                      <a:r>
                        <a:rPr lang="zh-CN" altLang="en-US" sz="1800" dirty="0">
                          <a:latin typeface="Leelawadee UI"/>
                          <a:cs typeface="Leelawadee UI"/>
                        </a:rPr>
                        <a:t>或 </a:t>
                      </a:r>
                      <a:r>
                        <a:rPr lang="en-US" altLang="zh-CN" sz="1800" dirty="0">
                          <a:latin typeface="Leelawadee UI"/>
                          <a:cs typeface="Leelawadee UI"/>
                        </a:rPr>
                        <a:t>H2O2 12 ppm </a:t>
                      </a:r>
                      <a:r>
                        <a:rPr lang="zh-CN" altLang="en-US" sz="1800" dirty="0">
                          <a:latin typeface="Leelawadee UI"/>
                          <a:cs typeface="Leelawadee UI"/>
                        </a:rPr>
                        <a:t>浸泡 </a:t>
                      </a:r>
                      <a:r>
                        <a:rPr lang="en-US" altLang="zh-CN" sz="1800" dirty="0">
                          <a:latin typeface="Leelawadee UI"/>
                          <a:cs typeface="Leelawadee UI"/>
                        </a:rPr>
                        <a:t>4 </a:t>
                      </a:r>
                      <a:r>
                        <a:rPr lang="zh-CN" altLang="en-US" sz="1800" dirty="0">
                          <a:latin typeface="Leelawadee UI"/>
                          <a:cs typeface="Leelawadee UI"/>
                        </a:rPr>
                        <a:t>天</a:t>
                      </a:r>
                      <a:endParaRPr sz="1800" dirty="0">
                        <a:latin typeface="Leelawadee UI"/>
                        <a:cs typeface="Leelawadee UI"/>
                      </a:endParaRPr>
                    </a:p>
                  </a:txBody>
                  <a:tcPr marL="0" marR="0" marT="381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F6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 algn="l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lang="en-US" sz="1800" i="1" dirty="0" err="1">
                          <a:latin typeface="Trebuchet MS"/>
                          <a:cs typeface="Trebuchet MS"/>
                        </a:rPr>
                        <a:t>Trichodina</a:t>
                      </a:r>
                      <a:r>
                        <a:rPr lang="en-US" sz="1800" i="1" dirty="0">
                          <a:latin typeface="Trebuchet MS"/>
                          <a:cs typeface="Trebuchet MS"/>
                        </a:rPr>
                        <a:t> spp.</a:t>
                      </a:r>
                      <a:endParaRPr sz="1800" i="1" dirty="0">
                        <a:latin typeface="Trebuchet MS"/>
                        <a:cs typeface="Trebuchet MS"/>
                      </a:endParaRPr>
                    </a:p>
                  </a:txBody>
                  <a:tcPr marL="0" marR="0" marT="4000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EBF8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lang="zh-CN" altLang="en-US" sz="2700" baseline="-9259" dirty="0">
                          <a:latin typeface="Leelawadee UI"/>
                          <a:cs typeface="Leelawadee UI"/>
                        </a:rPr>
                        <a:t>鱼身和鱼鳃盖</a:t>
                      </a:r>
                      <a:endParaRPr sz="2700" baseline="-9259" dirty="0">
                        <a:latin typeface="Leelawadee UI"/>
                        <a:cs typeface="Leelawadee UI"/>
                      </a:endParaRPr>
                    </a:p>
                  </a:txBody>
                  <a:tcPr marL="0" marR="0" marT="381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EBF8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441325" algn="l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lang="zh-CN" altLang="en-US" sz="1800" dirty="0">
                          <a:latin typeface="Leelawadee UI"/>
                          <a:cs typeface="Leelawadee UI"/>
                        </a:rPr>
                        <a:t>用硫酸铜 </a:t>
                      </a:r>
                      <a:r>
                        <a:rPr lang="en-US" altLang="zh-CN" sz="180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800" dirty="0" err="1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CuSo</a:t>
                      </a:r>
                      <a:r>
                        <a:rPr lang="en-US" altLang="zh-CN" sz="180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₄) </a:t>
                      </a:r>
                      <a:r>
                        <a:rPr lang="en-US" altLang="zh-CN" sz="1800" dirty="0">
                          <a:latin typeface="Leelawadee UI"/>
                          <a:cs typeface="Leelawadee UI"/>
                        </a:rPr>
                        <a:t>01ppm </a:t>
                      </a:r>
                      <a:r>
                        <a:rPr lang="zh-CN" altLang="en-US" sz="1800" dirty="0">
                          <a:latin typeface="Leelawadee UI"/>
                          <a:cs typeface="Leelawadee UI"/>
                        </a:rPr>
                        <a:t>浸泡或福尔马林（</a:t>
                      </a:r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formalin</a:t>
                      </a:r>
                      <a:r>
                        <a:rPr lang="zh-CN" altLang="en-US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r>
                        <a:rPr lang="zh-CN" altLang="en-US" sz="1800" dirty="0">
                          <a:latin typeface="Leelawadee UI"/>
                          <a:cs typeface="Leelawadee UI"/>
                        </a:rPr>
                        <a:t> </a:t>
                      </a:r>
                      <a:r>
                        <a:rPr lang="en-US" altLang="zh-CN" sz="1800" dirty="0">
                          <a:latin typeface="Leelawadee UI"/>
                          <a:cs typeface="Leelawadee UI"/>
                        </a:rPr>
                        <a:t>100ppm</a:t>
                      </a:r>
                      <a:endParaRPr sz="1800" dirty="0">
                        <a:latin typeface="Leelawadee UI"/>
                        <a:cs typeface="Leelawadee UI"/>
                      </a:endParaRPr>
                    </a:p>
                  </a:txBody>
                  <a:tcPr marL="0" marR="0" marT="381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EB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1440" algn="l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1800" i="1" dirty="0">
                          <a:latin typeface="Trebuchet MS"/>
                          <a:cs typeface="Trebuchet MS"/>
                        </a:rPr>
                        <a:t>Gill Fluke</a:t>
                      </a:r>
                      <a:endParaRPr sz="1800" i="1" dirty="0">
                        <a:latin typeface="Trebuchet MS"/>
                        <a:cs typeface="Trebuchet MS"/>
                      </a:endParaRPr>
                    </a:p>
                  </a:txBody>
                  <a:tcPr marL="0" marR="0" marT="4064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F6FB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lang="zh-CN" altLang="en-US" sz="2700" baseline="-9259" dirty="0">
                          <a:latin typeface="Leelawadee UI"/>
                          <a:cs typeface="Leelawadee UI"/>
                        </a:rPr>
                        <a:t>鱼鳃盖</a:t>
                      </a:r>
                      <a:endParaRPr sz="2700" baseline="-9259" dirty="0">
                        <a:latin typeface="Leelawadee UI"/>
                        <a:cs typeface="Leelawadee UI"/>
                      </a:endParaRPr>
                    </a:p>
                  </a:txBody>
                  <a:tcPr marL="0" marR="0" marT="381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F6FB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l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lang="zh-CN" altLang="en-US" sz="1800" dirty="0">
                          <a:latin typeface="Leelawadee UI"/>
                          <a:cs typeface="Leelawadee UI"/>
                        </a:rPr>
                        <a:t>用硫酸铜</a:t>
                      </a:r>
                      <a:r>
                        <a:rPr lang="en-US" altLang="zh-CN" sz="1800" dirty="0">
                          <a:latin typeface="Leelawadee UI"/>
                          <a:cs typeface="Leelawadee UI"/>
                        </a:rPr>
                        <a:t>01ppm</a:t>
                      </a:r>
                      <a:r>
                        <a:rPr lang="zh-CN" altLang="en-US" sz="1800" dirty="0">
                          <a:latin typeface="Leelawadee UI"/>
                          <a:cs typeface="Leelawadee UI"/>
                        </a:rPr>
                        <a:t>或福尔马林</a:t>
                      </a:r>
                      <a:r>
                        <a:rPr lang="en-US" altLang="zh-CN" sz="1800" dirty="0">
                          <a:latin typeface="Leelawadee UI"/>
                          <a:cs typeface="Leelawadee UI"/>
                        </a:rPr>
                        <a:t>100ppm</a:t>
                      </a:r>
                      <a:r>
                        <a:rPr lang="zh-CN" altLang="en-US" sz="1800" dirty="0">
                          <a:latin typeface="Leelawadee UI"/>
                          <a:cs typeface="Leelawadee UI"/>
                        </a:rPr>
                        <a:t>浸泡</a:t>
                      </a:r>
                      <a:r>
                        <a:rPr lang="en-US" altLang="zh-CN" sz="1800" dirty="0">
                          <a:latin typeface="Leelawadee UI"/>
                          <a:cs typeface="Leelawadee UI"/>
                        </a:rPr>
                        <a:t>24</a:t>
                      </a:r>
                      <a:r>
                        <a:rPr lang="zh-CN" altLang="en-US" sz="1800" dirty="0">
                          <a:latin typeface="Leelawadee UI"/>
                          <a:cs typeface="Leelawadee UI"/>
                        </a:rPr>
                        <a:t>小时</a:t>
                      </a:r>
                      <a:endParaRPr sz="1800" dirty="0">
                        <a:latin typeface="Leelawadee UI"/>
                        <a:cs typeface="Leelawadee UI"/>
                      </a:endParaRPr>
                    </a:p>
                  </a:txBody>
                  <a:tcPr marL="0" marR="0" marT="381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F6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 algn="l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1800" i="1" dirty="0">
                          <a:latin typeface="Trebuchet MS"/>
                          <a:cs typeface="Trebuchet MS"/>
                        </a:rPr>
                        <a:t>Skin Fluke</a:t>
                      </a:r>
                      <a:endParaRPr sz="1800" i="1" dirty="0">
                        <a:latin typeface="Trebuchet MS"/>
                        <a:cs typeface="Trebuchet MS"/>
                      </a:endParaRPr>
                    </a:p>
                  </a:txBody>
                  <a:tcPr marL="0" marR="0" marT="4064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EBF8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lang="zh-CN" altLang="en-US" sz="1800" dirty="0">
                          <a:latin typeface="Leelawadee UI"/>
                          <a:cs typeface="Leelawadee UI"/>
                        </a:rPr>
                        <a:t>鱼身</a:t>
                      </a:r>
                      <a:endParaRPr sz="1800" dirty="0">
                        <a:latin typeface="Leelawadee UI"/>
                        <a:cs typeface="Leelawadee UI"/>
                      </a:endParaRPr>
                    </a:p>
                  </a:txBody>
                  <a:tcPr marL="0" marR="0" marT="381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EBF8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434975" algn="l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lang="zh-CN" altLang="en-US" sz="1800" dirty="0">
                          <a:latin typeface="Leelawadee UI"/>
                          <a:cs typeface="Leelawadee UI"/>
                        </a:rPr>
                        <a:t>用硫酸铜 </a:t>
                      </a:r>
                      <a:r>
                        <a:rPr lang="en-US" altLang="zh-CN" sz="1800" dirty="0">
                          <a:latin typeface="Leelawadee UI"/>
                          <a:cs typeface="Leelawadee UI"/>
                        </a:rPr>
                        <a:t>01ppm </a:t>
                      </a:r>
                      <a:r>
                        <a:rPr lang="zh-CN" altLang="en-US" sz="1800" dirty="0">
                          <a:latin typeface="Leelawadee UI"/>
                          <a:cs typeface="Leelawadee UI"/>
                        </a:rPr>
                        <a:t>或福尔马林  </a:t>
                      </a:r>
                      <a:r>
                        <a:rPr lang="en-US" altLang="zh-CN" sz="1800" dirty="0">
                          <a:latin typeface="Leelawadee UI"/>
                          <a:cs typeface="Leelawadee UI"/>
                        </a:rPr>
                        <a:t>100ppm </a:t>
                      </a:r>
                      <a:r>
                        <a:rPr lang="zh-CN" altLang="en-US" sz="1800" dirty="0">
                          <a:latin typeface="Leelawadee UI"/>
                          <a:cs typeface="Leelawadee UI"/>
                        </a:rPr>
                        <a:t>浸泡</a:t>
                      </a:r>
                      <a:r>
                        <a:rPr lang="en-US" altLang="zh-CN" sz="1800" dirty="0">
                          <a:latin typeface="Leelawadee UI"/>
                          <a:cs typeface="Leelawadee UI"/>
                        </a:rPr>
                        <a:t>24</a:t>
                      </a:r>
                      <a:r>
                        <a:rPr lang="zh-CN" altLang="en-US" sz="1800" dirty="0">
                          <a:latin typeface="Leelawadee UI"/>
                          <a:cs typeface="Leelawadee UI"/>
                        </a:rPr>
                        <a:t>小时</a:t>
                      </a:r>
                      <a:endParaRPr sz="1800" dirty="0">
                        <a:latin typeface="Leelawadee UI"/>
                        <a:cs typeface="Leelawadee UI"/>
                      </a:endParaRPr>
                    </a:p>
                  </a:txBody>
                  <a:tcPr marL="0" marR="0" marT="381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EB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054">
                <a:tc>
                  <a:txBody>
                    <a:bodyPr/>
                    <a:lstStyle/>
                    <a:p>
                      <a:pPr marL="91440" algn="l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1800" i="1" dirty="0" err="1">
                          <a:latin typeface="Trebuchet MS"/>
                          <a:cs typeface="Trebuchet MS"/>
                        </a:rPr>
                        <a:t>Caligus</a:t>
                      </a:r>
                      <a:r>
                        <a:rPr lang="en-US" sz="1800" i="1" dirty="0">
                          <a:latin typeface="Trebuchet MS"/>
                          <a:cs typeface="Trebuchet MS"/>
                        </a:rPr>
                        <a:t> spp.</a:t>
                      </a:r>
                      <a:endParaRPr sz="1800" i="1" dirty="0">
                        <a:latin typeface="Trebuchet MS"/>
                        <a:cs typeface="Trebuchet MS"/>
                      </a:endParaRPr>
                    </a:p>
                  </a:txBody>
                  <a:tcPr marL="0" marR="0" marT="4064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F6FB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Leelawadee UI"/>
                          <a:cs typeface="Leelawadee UI"/>
                        </a:rPr>
                        <a:t>鱼身</a:t>
                      </a:r>
                    </a:p>
                  </a:txBody>
                  <a:tcPr marL="0" marR="0" marT="381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F6FB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434975" algn="l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lang="zh-CN" altLang="en-US" sz="1800" dirty="0">
                          <a:latin typeface="Leelawadee UI"/>
                          <a:cs typeface="Leelawadee UI"/>
                        </a:rPr>
                        <a:t>用硫酸铜 </a:t>
                      </a:r>
                      <a:r>
                        <a:rPr lang="en-US" altLang="zh-CN" sz="1800" dirty="0">
                          <a:latin typeface="Leelawadee UI"/>
                          <a:cs typeface="Leelawadee UI"/>
                        </a:rPr>
                        <a:t>01ppm </a:t>
                      </a:r>
                      <a:r>
                        <a:rPr lang="zh-CN" altLang="en-US" sz="1800" dirty="0">
                          <a:latin typeface="Leelawadee UI"/>
                          <a:cs typeface="Leelawadee UI"/>
                        </a:rPr>
                        <a:t>或福尔马林 </a:t>
                      </a:r>
                      <a:r>
                        <a:rPr lang="en-US" altLang="zh-CN" sz="1800" dirty="0">
                          <a:latin typeface="Leelawadee UI"/>
                          <a:cs typeface="Leelawadee UI"/>
                        </a:rPr>
                        <a:t>100ppm </a:t>
                      </a:r>
                      <a:r>
                        <a:rPr lang="zh-CN" altLang="en-US" sz="1800" dirty="0">
                          <a:latin typeface="Leelawadee UI"/>
                          <a:cs typeface="Leelawadee UI"/>
                        </a:rPr>
                        <a:t>浸泡</a:t>
                      </a:r>
                      <a:r>
                        <a:rPr lang="en-US" altLang="zh-CN" sz="1800" dirty="0">
                          <a:latin typeface="Leelawadee UI"/>
                          <a:cs typeface="Leelawadee UI"/>
                        </a:rPr>
                        <a:t>24</a:t>
                      </a:r>
                      <a:r>
                        <a:rPr lang="zh-CN" altLang="en-US" sz="1800" dirty="0">
                          <a:latin typeface="Leelawadee UI"/>
                          <a:cs typeface="Leelawadee UI"/>
                        </a:rPr>
                        <a:t>小时</a:t>
                      </a:r>
                      <a:endParaRPr sz="1800" dirty="0">
                        <a:latin typeface="Leelawadee UI"/>
                        <a:cs typeface="Leelawadee UI"/>
                      </a:endParaRPr>
                    </a:p>
                  </a:txBody>
                  <a:tcPr marL="0" marR="0" marT="381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F6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7065" y="535000"/>
            <a:ext cx="28587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b="1" dirty="0"/>
              <a:t>感谢！</a:t>
            </a:r>
            <a:endParaRPr sz="3600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455" y="1767839"/>
            <a:ext cx="8269831" cy="34320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4252" y="3108408"/>
            <a:ext cx="7432548" cy="35280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C1385F-37DD-4BAC-9C24-2ABAA9490F87}"/>
              </a:ext>
            </a:extLst>
          </p:cNvPr>
          <p:cNvSpPr/>
          <p:nvPr/>
        </p:nvSpPr>
        <p:spPr>
          <a:xfrm>
            <a:off x="828368" y="1182231"/>
            <a:ext cx="7848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种鱼容易受到压力，因此抓鱼时要小心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将鱼缸内的水排出，使其与鱼的高度相同</a:t>
            </a:r>
            <a:endParaRPr lang="km-KH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用毯子或大毛巾来捕捉种鱼。</a:t>
            </a:r>
            <a:endParaRPr lang="km-KH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注射激素前先麻醉鱼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6A075FC9-539F-4C79-A1B2-0EA1EFB4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612" y="384998"/>
            <a:ext cx="6454775" cy="615553"/>
          </a:xfrm>
        </p:spPr>
        <p:txBody>
          <a:bodyPr/>
          <a:lstStyle/>
          <a:p>
            <a:pPr algn="ctr"/>
            <a:r>
              <a:rPr lang="zh-CN" altLang="en-US" sz="4000" b="1" dirty="0">
                <a:latin typeface="+mj-ea"/>
              </a:rPr>
              <a:t>种鱼的运输过程</a:t>
            </a:r>
            <a:endParaRPr lang="en-US" sz="40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BD041-9523-4296-9888-E5D27546A6C0}"/>
              </a:ext>
            </a:extLst>
          </p:cNvPr>
          <p:cNvSpPr/>
          <p:nvPr/>
        </p:nvSpPr>
        <p:spPr>
          <a:xfrm>
            <a:off x="5943600" y="4191000"/>
            <a:ext cx="1723549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麻醉后的种鱼</a:t>
            </a: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E78F99-EE58-4944-9AEC-9C8D1AD431CD}"/>
              </a:ext>
            </a:extLst>
          </p:cNvPr>
          <p:cNvSpPr/>
          <p:nvPr/>
        </p:nvSpPr>
        <p:spPr>
          <a:xfrm>
            <a:off x="3276600" y="6117177"/>
            <a:ext cx="4031873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用毯子或大毛巾轻轻地抓住种鱼。</a:t>
            </a: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990600" y="3550920"/>
            <a:ext cx="8699500" cy="3156585"/>
            <a:chOff x="990600" y="3550920"/>
            <a:chExt cx="8699500" cy="31565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0600" y="3550920"/>
              <a:ext cx="8698992" cy="31562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773423" y="5492496"/>
              <a:ext cx="1442085" cy="695325"/>
            </a:xfrm>
            <a:custGeom>
              <a:avLst/>
              <a:gdLst/>
              <a:ahLst/>
              <a:cxnLst/>
              <a:rect l="l" t="t" r="r" b="b"/>
              <a:pathLst>
                <a:path w="1442085" h="695325">
                  <a:moveTo>
                    <a:pt x="7620" y="0"/>
                  </a:moveTo>
                  <a:lnTo>
                    <a:pt x="1202563" y="622693"/>
                  </a:lnTo>
                </a:path>
                <a:path w="1442085" h="695325">
                  <a:moveTo>
                    <a:pt x="1441703" y="150875"/>
                  </a:moveTo>
                  <a:lnTo>
                    <a:pt x="0" y="695032"/>
                  </a:lnTo>
                </a:path>
              </a:pathLst>
            </a:custGeom>
            <a:ln w="12192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le 6">
            <a:extLst>
              <a:ext uri="{FF2B5EF4-FFF2-40B4-BE49-F238E27FC236}">
                <a16:creationId xmlns:a16="http://schemas.microsoft.com/office/drawing/2014/main" id="{2448ABB6-10DF-407A-AD98-7B3DACF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8120" y="119644"/>
            <a:ext cx="6454775" cy="615553"/>
          </a:xfrm>
        </p:spPr>
        <p:txBody>
          <a:bodyPr/>
          <a:lstStyle/>
          <a:p>
            <a:pPr algn="ctr"/>
            <a:r>
              <a:rPr lang="zh-CN" altLang="en-US" sz="4000" b="1" dirty="0">
                <a:latin typeface="+mj-ea"/>
              </a:rPr>
              <a:t>麻醉种鱼工作</a:t>
            </a:r>
            <a:endParaRPr lang="en-US" sz="40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6FE87F-07C8-4FBF-8B74-2E68C9A27A78}"/>
              </a:ext>
            </a:extLst>
          </p:cNvPr>
          <p:cNvSpPr/>
          <p:nvPr/>
        </p:nvSpPr>
        <p:spPr>
          <a:xfrm>
            <a:off x="438754" y="1143000"/>
            <a:ext cx="7827784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在海水里麻醉鱼要用八角茴香粉（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0.1g/L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km-KH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等到鱼不再游动（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4-10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分钟）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注射激素的过程不应超过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15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分钟</a:t>
            </a:r>
            <a:endParaRPr lang="km-KH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在将种鱼放入鱼缸之前，必须让种鱼醒过来。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C791FC-CF49-48D5-B9C7-284D4D02C596}"/>
              </a:ext>
            </a:extLst>
          </p:cNvPr>
          <p:cNvSpPr/>
          <p:nvPr/>
        </p:nvSpPr>
        <p:spPr>
          <a:xfrm>
            <a:off x="990600" y="3158936"/>
            <a:ext cx="23775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宋体" panose="02010600030101010101" pitchFamily="2" charset="-122"/>
              <a:buChar char="»"/>
            </a:pPr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麻醉种鱼工作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1D85B5-6686-D091-BE86-763352D32CDE}"/>
              </a:ext>
            </a:extLst>
          </p:cNvPr>
          <p:cNvSpPr/>
          <p:nvPr/>
        </p:nvSpPr>
        <p:spPr>
          <a:xfrm>
            <a:off x="1988120" y="4933030"/>
            <a:ext cx="227908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叫醒种鱼工作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69408" y="4119371"/>
            <a:ext cx="65531" cy="6553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EA94D316-40F2-4F69-8BAC-68DDBCA05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8" y="214585"/>
            <a:ext cx="7924800" cy="1063171"/>
          </a:xfrm>
        </p:spPr>
        <p:txBody>
          <a:bodyPr/>
          <a:lstStyle/>
          <a:p>
            <a:r>
              <a:rPr lang="zh-CN" altLang="en-US" sz="4000" b="1" spc="-210" dirty="0">
                <a:latin typeface="+mj-ea"/>
              </a:rPr>
              <a:t>拉氏高须鱼幼鱼的生产（半人工）</a:t>
            </a:r>
            <a:br>
              <a:rPr lang="en-US" altLang="zh-CN" sz="4000" dirty="0">
                <a:latin typeface="+mj-ea"/>
              </a:rPr>
            </a:br>
            <a:br>
              <a:rPr lang="en-US" altLang="zh-CN" sz="4000" dirty="0">
                <a:latin typeface="+mj-ea"/>
              </a:rPr>
            </a:br>
            <a:br>
              <a:rPr lang="en-US" altLang="zh-CN" dirty="0">
                <a:solidFill>
                  <a:schemeClr val="tx1"/>
                </a:solidFill>
                <a:latin typeface="+mj-ea"/>
              </a:rPr>
            </a:br>
            <a:endParaRPr lang="en-US" sz="40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DE6752-D769-4118-A05D-8192E7CFDF79}"/>
              </a:ext>
            </a:extLst>
          </p:cNvPr>
          <p:cNvSpPr/>
          <p:nvPr/>
        </p:nvSpPr>
        <p:spPr>
          <a:xfrm>
            <a:off x="378542" y="1447578"/>
            <a:ext cx="8615179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通常来说，</a:t>
            </a:r>
            <a:r>
              <a:rPr lang="km-KH" altLang="zh-CN" sz="2800" b="1" spc="-210" dirty="0">
                <a:latin typeface="+mj-ea"/>
              </a:rPr>
              <a:t> </a:t>
            </a:r>
            <a:r>
              <a:rPr lang="zh-CN" altLang="en-US" sz="2800" spc="-210" dirty="0">
                <a:latin typeface="+mj-ea"/>
              </a:rPr>
              <a:t>拉氏高须鱼</a:t>
            </a:r>
            <a:r>
              <a:rPr lang="zh-CN" altLang="en-US" sz="2800" spc="-210" dirty="0">
                <a:latin typeface="SimSun" panose="02010600030101010101" pitchFamily="2" charset="-122"/>
                <a:ea typeface="SimSun" panose="02010600030101010101" pitchFamily="2" charset="-122"/>
              </a:rPr>
              <a:t>几乎在每月的满月前</a:t>
            </a:r>
            <a:r>
              <a:rPr lang="en-US" altLang="zh-CN" sz="2800" spc="-210" dirty="0">
                <a:latin typeface="SimSun" panose="02010600030101010101" pitchFamily="2" charset="-122"/>
                <a:ea typeface="SimSun" panose="02010600030101010101" pitchFamily="2" charset="-122"/>
              </a:rPr>
              <a:t>2-3</a:t>
            </a:r>
            <a:r>
              <a:rPr lang="zh-CN" altLang="en-US" sz="2800" spc="-210" dirty="0">
                <a:latin typeface="SimSun" panose="02010600030101010101" pitchFamily="2" charset="-122"/>
                <a:ea typeface="SimSun" panose="02010600030101010101" pitchFamily="2" charset="-122"/>
              </a:rPr>
              <a:t>天产卵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在满月前 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2-3 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天用小插管检查卵子</a:t>
            </a:r>
            <a:endParaRPr lang="km-KH" altLang="zh-CN" sz="2800" spc="-21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zh-CN" altLang="en-US" sz="2800" spc="-210" dirty="0">
                <a:latin typeface="SimSun" panose="02010600030101010101" pitchFamily="2" charset="-122"/>
                <a:ea typeface="SimSun" panose="02010600030101010101" pitchFamily="2" charset="-122"/>
              </a:rPr>
              <a:t>卵大小 </a:t>
            </a:r>
            <a:r>
              <a:rPr lang="en-US" altLang="zh-CN" sz="2800" spc="-210" dirty="0">
                <a:latin typeface="SimSun" panose="02010600030101010101" pitchFamily="2" charset="-122"/>
                <a:ea typeface="SimSun" panose="02010600030101010101" pitchFamily="2" charset="-122"/>
              </a:rPr>
              <a:t>&gt; 0.4mm</a:t>
            </a:r>
            <a:r>
              <a:rPr lang="zh-CN" altLang="en-US" sz="2800" spc="-210" dirty="0">
                <a:latin typeface="SimSun" panose="02010600030101010101" pitchFamily="2" charset="-122"/>
                <a:ea typeface="SimSun" panose="02010600030101010101" pitchFamily="2" charset="-122"/>
              </a:rPr>
              <a:t>以上的雌鱼</a:t>
            </a:r>
            <a:r>
              <a:rPr lang="en-US" altLang="zh-CN" sz="2800" spc="-210" dirty="0">
                <a:latin typeface="SimSun" panose="02010600030101010101" pitchFamily="2" charset="-122"/>
                <a:ea typeface="SimSun" panose="02010600030101010101" pitchFamily="2" charset="-122"/>
              </a:rPr>
              <a:t>50%</a:t>
            </a:r>
            <a:r>
              <a:rPr lang="zh-CN" altLang="en-US" sz="2800" spc="-210" dirty="0">
                <a:latin typeface="SimSun" panose="02010600030101010101" pitchFamily="2" charset="-122"/>
                <a:ea typeface="SimSun" panose="02010600030101010101" pitchFamily="2" charset="-122"/>
              </a:rPr>
              <a:t>以上才可以注射激素</a:t>
            </a:r>
            <a:endParaRPr lang="en-US" altLang="zh-CN" sz="2800" spc="-21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2800" spc="-21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zh-CN" altLang="en-US" sz="2800" spc="-210" dirty="0">
                <a:latin typeface="SimSun" panose="02010600030101010101" pitchFamily="2" charset="-122"/>
                <a:ea typeface="SimSun" panose="02010600030101010101" pitchFamily="2" charset="-122"/>
              </a:rPr>
              <a:t>雄鱼的精子在接触海水时必须运动</a:t>
            </a:r>
            <a:r>
              <a:rPr lang="en-US" altLang="zh-CN" sz="2800" spc="-210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r>
              <a:rPr lang="zh-CN" altLang="en-US" sz="2800" spc="-210" dirty="0">
                <a:latin typeface="SimSun" panose="02010600030101010101" pitchFamily="2" charset="-122"/>
                <a:ea typeface="SimSun" panose="02010600030101010101" pitchFamily="2" charset="-122"/>
              </a:rPr>
              <a:t>分钟以上</a:t>
            </a:r>
            <a:endParaRPr lang="km-KH" altLang="zh-CN" sz="2800" spc="-21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zh-CN" altLang="en-US" sz="2800" spc="-210" dirty="0">
                <a:latin typeface="SimSun" panose="02010600030101010101" pitchFamily="2" charset="-122"/>
                <a:ea typeface="SimSun" panose="02010600030101010101" pitchFamily="2" charset="-122"/>
              </a:rPr>
              <a:t>雄雌性鱼比例为</a:t>
            </a:r>
            <a:r>
              <a:rPr lang="en-US" altLang="zh-CN" sz="2800" spc="-210" dirty="0">
                <a:latin typeface="SimSun" panose="02010600030101010101" pitchFamily="2" charset="-122"/>
                <a:ea typeface="SimSun" panose="02010600030101010101" pitchFamily="2" charset="-122"/>
              </a:rPr>
              <a:t>2:4</a:t>
            </a:r>
            <a:r>
              <a:rPr lang="zh-CN" altLang="en-US" sz="2800" spc="-210" dirty="0">
                <a:latin typeface="SimSun" panose="02010600030101010101" pitchFamily="2" charset="-122"/>
                <a:ea typeface="SimSun" panose="02010600030101010101" pitchFamily="2" charset="-122"/>
              </a:rPr>
              <a:t>（雌鱼</a:t>
            </a:r>
            <a:r>
              <a:rPr lang="en-US" altLang="zh-CN" sz="2800" spc="-210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sz="2800" spc="-210" dirty="0">
                <a:latin typeface="SimSun" panose="02010600030101010101" pitchFamily="2" charset="-122"/>
                <a:ea typeface="SimSun" panose="02010600030101010101" pitchFamily="2" charset="-122"/>
              </a:rPr>
              <a:t>头，雄鱼</a:t>
            </a:r>
            <a:r>
              <a:rPr lang="en-US" altLang="zh-CN" sz="2800" spc="-210" dirty="0">
                <a:latin typeface="SimSun" panose="02010600030101010101" pitchFamily="2" charset="-122"/>
                <a:ea typeface="SimSun" panose="02010600030101010101" pitchFamily="2" charset="-122"/>
              </a:rPr>
              <a:t>4</a:t>
            </a:r>
            <a:r>
              <a:rPr lang="zh-CN" altLang="en-US" sz="2800" spc="-210" dirty="0">
                <a:latin typeface="SimSun" panose="02010600030101010101" pitchFamily="2" charset="-122"/>
                <a:ea typeface="SimSun" panose="02010600030101010101" pitchFamily="2" charset="-122"/>
              </a:rPr>
              <a:t>） </a:t>
            </a:r>
            <a:endParaRPr lang="km-KH" altLang="zh-CN" sz="2800" spc="-21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altLang="zh-CN" sz="2800" spc="-21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8260" y="3279647"/>
            <a:ext cx="7432548" cy="341833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471BDC6-A79A-4C75-92CC-3C82006DC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4827"/>
            <a:ext cx="6454775" cy="665773"/>
          </a:xfrm>
        </p:spPr>
        <p:txBody>
          <a:bodyPr/>
          <a:lstStyle/>
          <a:p>
            <a:r>
              <a:rPr lang="zh-CN" altLang="en-US" sz="4000" b="1" spc="-210" dirty="0">
                <a:latin typeface="+mj-ea"/>
              </a:rPr>
              <a:t>检测卵子大小和精子活力</a:t>
            </a:r>
            <a:br>
              <a:rPr lang="en-US" altLang="zh-CN" sz="4000" dirty="0">
                <a:latin typeface="+mj-ea"/>
              </a:rPr>
            </a:br>
            <a:br>
              <a:rPr lang="en-US" altLang="zh-CN" sz="4000" dirty="0">
                <a:latin typeface="+mj-ea"/>
              </a:rPr>
            </a:br>
            <a:br>
              <a:rPr lang="en-US" altLang="zh-CN" dirty="0">
                <a:solidFill>
                  <a:schemeClr val="tx1"/>
                </a:solidFill>
                <a:latin typeface="+mj-ea"/>
              </a:rPr>
            </a:br>
            <a:endParaRPr lang="en-US" sz="40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D9CC54-DDEF-474B-8BC5-670E067701C3}"/>
              </a:ext>
            </a:extLst>
          </p:cNvPr>
          <p:cNvSpPr/>
          <p:nvPr/>
        </p:nvSpPr>
        <p:spPr>
          <a:xfrm>
            <a:off x="381000" y="1246232"/>
            <a:ext cx="5867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zh-CN" altLang="en-US" sz="2800" spc="-210" dirty="0">
                <a:latin typeface="SimSun" panose="02010600030101010101" pitchFamily="2" charset="-122"/>
                <a:ea typeface="SimSun" panose="02010600030101010101" pitchFamily="2" charset="-122"/>
              </a:rPr>
              <a:t>拉氏高须鱼的</a:t>
            </a:r>
            <a:r>
              <a:rPr lang="zh-CN" altLang="en-US" sz="2800" spc="-210" dirty="0">
                <a:highlight>
                  <a:srgbClr val="FFFF00"/>
                </a:highlight>
                <a:latin typeface="SimSun" panose="02010600030101010101" pitchFamily="2" charset="-122"/>
                <a:ea typeface="SimSun" panose="02010600030101010101" pitchFamily="2" charset="-122"/>
              </a:rPr>
              <a:t>繁殖孔</a:t>
            </a:r>
            <a:r>
              <a:rPr lang="zh-CN" altLang="en-US" sz="2800" spc="-210" dirty="0">
                <a:latin typeface="SimSun" panose="02010600030101010101" pitchFamily="2" charset="-122"/>
                <a:ea typeface="SimSun" panose="02010600030101010101" pitchFamily="2" charset="-122"/>
              </a:rPr>
              <a:t>的位置</a:t>
            </a:r>
            <a:endParaRPr lang="en-US" altLang="zh-CN" sz="2800" spc="-21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zh-CN" altLang="en-US" sz="2800" spc="-210" dirty="0">
                <a:latin typeface="SimSun" panose="02010600030101010101" pitchFamily="2" charset="-122"/>
                <a:ea typeface="SimSun" panose="02010600030101010101" pitchFamily="2" charset="-122"/>
              </a:rPr>
              <a:t>检测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卵子</a:t>
            </a:r>
            <a:r>
              <a:rPr lang="zh-CN" altLang="en-US" sz="2800" spc="-210" dirty="0">
                <a:latin typeface="SimSun" panose="02010600030101010101" pitchFamily="2" charset="-122"/>
                <a:ea typeface="SimSun" panose="02010600030101010101" pitchFamily="2" charset="-122"/>
              </a:rPr>
              <a:t>尺寸</a:t>
            </a:r>
            <a:r>
              <a:rPr lang="en-US" altLang="zh-CN" sz="2800" spc="-210" dirty="0">
                <a:latin typeface="SimSun" panose="02010600030101010101" pitchFamily="2" charset="-122"/>
                <a:ea typeface="SimSun" panose="02010600030101010101" pitchFamily="2" charset="-122"/>
              </a:rPr>
              <a:t>&gt;0.4mm</a:t>
            </a:r>
            <a:endParaRPr lang="km-KH" altLang="zh-CN" sz="2800" spc="-21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zh-CN" altLang="en-US" sz="2800" spc="-210" dirty="0">
                <a:latin typeface="SimSun" panose="02010600030101010101" pitchFamily="2" charset="-122"/>
                <a:ea typeface="SimSun" panose="02010600030101010101" pitchFamily="2" charset="-122"/>
              </a:rPr>
              <a:t>使用小插管检查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卵子</a:t>
            </a:r>
            <a:r>
              <a:rPr lang="zh-CN" altLang="en-US" sz="2800" spc="-210" dirty="0">
                <a:latin typeface="SimSun" panose="02010600030101010101" pitchFamily="2" charset="-122"/>
                <a:ea typeface="SimSun" panose="02010600030101010101" pitchFamily="2" charset="-122"/>
              </a:rPr>
              <a:t>大小</a:t>
            </a:r>
            <a:endParaRPr lang="km-KH" altLang="zh-CN" sz="2800" spc="-21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zh-CN" altLang="en-US" sz="2800" spc="-210" dirty="0">
                <a:latin typeface="SimSun" panose="02010600030101010101" pitchFamily="2" charset="-122"/>
                <a:ea typeface="SimSun" panose="02010600030101010101" pitchFamily="2" charset="-122"/>
              </a:rPr>
              <a:t>检查精子的运动</a:t>
            </a:r>
            <a:endParaRPr lang="km-KH" altLang="zh-CN" sz="2800" spc="-21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0827" y="4796026"/>
            <a:ext cx="4733544" cy="19354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75476" y="4544567"/>
            <a:ext cx="4402835" cy="1935480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E8ECDF9E-EF6F-43B1-BB4A-97D6A0C11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412" y="230197"/>
            <a:ext cx="6454775" cy="615553"/>
          </a:xfrm>
        </p:spPr>
        <p:txBody>
          <a:bodyPr/>
          <a:lstStyle/>
          <a:p>
            <a:pPr algn="ctr"/>
            <a:r>
              <a:rPr lang="zh-CN" altLang="en-US" sz="4000" b="1" spc="-210" dirty="0">
                <a:highlight>
                  <a:srgbClr val="FFFF00"/>
                </a:highlight>
                <a:latin typeface="+mj-ea"/>
              </a:rPr>
              <a:t>刺激胚珠和精子</a:t>
            </a:r>
            <a:endParaRPr lang="en-US" sz="40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127979-6DA4-2EFB-4FDC-79C024F32246}"/>
              </a:ext>
            </a:extLst>
          </p:cNvPr>
          <p:cNvSpPr/>
          <p:nvPr/>
        </p:nvSpPr>
        <p:spPr>
          <a:xfrm>
            <a:off x="685800" y="990599"/>
            <a:ext cx="8382000" cy="3553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zh-CN" altLang="en-US" sz="2400" dirty="0">
                <a:solidFill>
                  <a:schemeClr val="tx1"/>
                </a:solidFill>
              </a:rPr>
              <a:t>激素注射部位位于背鳍下方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zh-CN" altLang="en-US" sz="2400" dirty="0">
                <a:solidFill>
                  <a:schemeClr val="tx1"/>
                </a:solidFill>
              </a:rPr>
              <a:t>注射到从尾部到头部之间的鱼鳞的肌肉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chemeClr val="tx1"/>
                </a:solidFill>
              </a:rPr>
              <a:t>HCG </a:t>
            </a:r>
            <a:r>
              <a:rPr lang="zh-CN" altLang="en-US" sz="2400" dirty="0">
                <a:solidFill>
                  <a:schemeClr val="tx1"/>
                </a:solidFill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</a:rPr>
              <a:t>Human Chorionic Gonadotropin)</a:t>
            </a:r>
            <a:r>
              <a:rPr lang="zh-CN" altLang="en-US" sz="2400" dirty="0">
                <a:solidFill>
                  <a:schemeClr val="tx1"/>
                </a:solidFill>
              </a:rPr>
              <a:t>（人绒毛膜促性腺激素）</a:t>
            </a: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en-US" altLang="zh-CN" sz="2400" dirty="0">
                <a:solidFill>
                  <a:schemeClr val="tx1"/>
                </a:solidFill>
              </a:rPr>
              <a:t>      - </a:t>
            </a:r>
            <a:r>
              <a:rPr lang="zh-CN" altLang="en-US" sz="2400" spc="-21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雌鱼：</a:t>
            </a:r>
            <a:r>
              <a:rPr lang="en-US" altLang="zh-CN" sz="2400" dirty="0">
                <a:solidFill>
                  <a:schemeClr val="tx1"/>
                </a:solidFill>
              </a:rPr>
              <a:t>500 </a:t>
            </a:r>
            <a:r>
              <a:rPr lang="zh-CN" altLang="en-US" sz="2400" dirty="0">
                <a:solidFill>
                  <a:schemeClr val="tx1"/>
                </a:solidFill>
              </a:rPr>
              <a:t>国际单元</a:t>
            </a:r>
            <a:r>
              <a:rPr lang="en-US" altLang="zh-CN" sz="2400" dirty="0">
                <a:solidFill>
                  <a:schemeClr val="tx1"/>
                </a:solidFill>
              </a:rPr>
              <a:t>(IU) / </a:t>
            </a:r>
            <a:r>
              <a:rPr lang="zh-CN" altLang="en-US" sz="2400" dirty="0">
                <a:solidFill>
                  <a:schemeClr val="tx1"/>
                </a:solidFill>
              </a:rPr>
              <a:t>公斤鱼</a:t>
            </a: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en-US" altLang="zh-CN" sz="2400" dirty="0">
                <a:solidFill>
                  <a:schemeClr val="tx1"/>
                </a:solidFill>
              </a:rPr>
              <a:t>      -</a:t>
            </a:r>
            <a:r>
              <a:rPr lang="zh-CN" altLang="en-US" sz="2400" spc="-21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雄鱼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en-US" altLang="zh-CN" sz="2400" dirty="0">
                <a:solidFill>
                  <a:schemeClr val="tx1"/>
                </a:solidFill>
              </a:rPr>
              <a:t>250 IU / </a:t>
            </a:r>
            <a:r>
              <a:rPr lang="zh-CN" altLang="en-US" sz="2400" dirty="0">
                <a:solidFill>
                  <a:schemeClr val="tx1"/>
                </a:solidFill>
              </a:rPr>
              <a:t>公斤鱼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zh-CN" altLang="en-US" sz="2400" dirty="0">
                <a:solidFill>
                  <a:schemeClr val="tx1"/>
                </a:solidFill>
              </a:rPr>
              <a:t>繁殖时间示例</a:t>
            </a: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en-US" altLang="zh-CN" sz="2400" dirty="0">
                <a:solidFill>
                  <a:schemeClr val="tx1"/>
                </a:solidFill>
              </a:rPr>
              <a:t>      - </a:t>
            </a:r>
            <a:r>
              <a:rPr lang="zh-CN" altLang="en-US" sz="2400" dirty="0">
                <a:solidFill>
                  <a:schemeClr val="tx1"/>
                </a:solidFill>
              </a:rPr>
              <a:t>早上</a:t>
            </a:r>
            <a:r>
              <a:rPr lang="en-US" altLang="zh-CN" sz="2400" dirty="0">
                <a:solidFill>
                  <a:schemeClr val="tx1"/>
                </a:solidFill>
              </a:rPr>
              <a:t>9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en-US" altLang="zh-CN" sz="2400" dirty="0">
                <a:solidFill>
                  <a:schemeClr val="tx1"/>
                </a:solidFill>
              </a:rPr>
              <a:t>00</a:t>
            </a:r>
            <a:r>
              <a:rPr lang="zh-CN" altLang="en-US" sz="2400" dirty="0">
                <a:solidFill>
                  <a:schemeClr val="tx1"/>
                </a:solidFill>
              </a:rPr>
              <a:t>给鱼注射</a:t>
            </a: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en-US" altLang="zh-CN" sz="2400" dirty="0">
                <a:solidFill>
                  <a:schemeClr val="tx1"/>
                </a:solidFill>
              </a:rPr>
              <a:t>      - 28</a:t>
            </a:r>
            <a:r>
              <a:rPr lang="zh-CN" altLang="en-US" sz="2400" dirty="0">
                <a:solidFill>
                  <a:schemeClr val="tx1"/>
                </a:solidFill>
              </a:rPr>
              <a:t>摄氏度以下，注射激素</a:t>
            </a:r>
            <a:r>
              <a:rPr lang="en-US" altLang="zh-CN" sz="2400" dirty="0">
                <a:solidFill>
                  <a:schemeClr val="tx1"/>
                </a:solidFill>
              </a:rPr>
              <a:t>36</a:t>
            </a:r>
            <a:r>
              <a:rPr lang="zh-CN" altLang="en-US" sz="2400" dirty="0">
                <a:solidFill>
                  <a:schemeClr val="tx1"/>
                </a:solidFill>
              </a:rPr>
              <a:t>小时后（注射后的晚上</a:t>
            </a:r>
            <a:r>
              <a:rPr lang="en-US" altLang="zh-CN" sz="2400" dirty="0">
                <a:solidFill>
                  <a:schemeClr val="tx1"/>
                </a:solidFill>
              </a:rPr>
              <a:t>9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en-US" altLang="zh-CN" sz="2400" dirty="0">
                <a:solidFill>
                  <a:schemeClr val="tx1"/>
                </a:solidFill>
              </a:rPr>
              <a:t>00</a:t>
            </a:r>
            <a:r>
              <a:rPr lang="zh-CN" altLang="en-US" sz="2400" dirty="0">
                <a:solidFill>
                  <a:schemeClr val="tx1"/>
                </a:solidFill>
              </a:rPr>
              <a:t>）鱼就会产卵。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1908</TotalTime>
  <Words>1651</Words>
  <Application>Microsoft Office PowerPoint</Application>
  <PresentationFormat>Widescreen</PresentationFormat>
  <Paragraphs>207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Helvetica Neue</vt:lpstr>
      <vt:lpstr>PingFang SC</vt:lpstr>
      <vt:lpstr>宋体</vt:lpstr>
      <vt:lpstr>宋体</vt:lpstr>
      <vt:lpstr>Aptos</vt:lpstr>
      <vt:lpstr>Arial</vt:lpstr>
      <vt:lpstr>Calibri</vt:lpstr>
      <vt:lpstr>Leelawadee UI</vt:lpstr>
      <vt:lpstr>Tahoma</vt:lpstr>
      <vt:lpstr>Times New Roman</vt:lpstr>
      <vt:lpstr>Trebuchet MS</vt:lpstr>
      <vt:lpstr>Wingdings</vt:lpstr>
      <vt:lpstr>Office Theme</vt:lpstr>
      <vt:lpstr>拉氏高须幼鱼的生产和养殖</vt:lpstr>
      <vt:lpstr>目录</vt:lpstr>
      <vt:lpstr>种鱼的成熟性、产卵、孵化</vt:lpstr>
      <vt:lpstr>品种的选择和培育</vt:lpstr>
      <vt:lpstr>种鱼的运输过程</vt:lpstr>
      <vt:lpstr>麻醉种鱼工作</vt:lpstr>
      <vt:lpstr>拉氏高须鱼幼鱼的生产（半人工）   </vt:lpstr>
      <vt:lpstr>检测卵子大小和精子活力   </vt:lpstr>
      <vt:lpstr>刺激胚珠和精子</vt:lpstr>
      <vt:lpstr>产卵和卵收集</vt:lpstr>
      <vt:lpstr>收集鱼卵 、称重和孵化</vt:lpstr>
      <vt:lpstr>孵化鱼卵与孵化成小鱼儿</vt:lpstr>
      <vt:lpstr>小鱼儿的维护</vt:lpstr>
      <vt:lpstr>海水鱼生产原理</vt:lpstr>
      <vt:lpstr>微藻（ microalgae）是轮虫（Rotifer）的食物 </vt:lpstr>
      <vt:lpstr>轮虫（Rotifer）的养殖</vt:lpstr>
      <vt:lpstr>分阶段的拉氏高须幼鱼的饲料</vt:lpstr>
      <vt:lpstr>按年龄喂养幼鱼</vt:lpstr>
      <vt:lpstr>幼鱼的收集和首次筛选幼鱼</vt:lpstr>
      <vt:lpstr>鱼筛工作</vt:lpstr>
      <vt:lpstr>PowerPoint Presentation</vt:lpstr>
      <vt:lpstr>PowerPoint Presentation</vt:lpstr>
      <vt:lpstr>PowerPoint Presentation</vt:lpstr>
      <vt:lpstr>鱼筛工具的大小以及鱼的长度和高度之间的关系</vt:lpstr>
      <vt:lpstr>幼鱼数量的估算</vt:lpstr>
      <vt:lpstr>繁殖鱼苗工作</vt:lpstr>
      <vt:lpstr>在鱼缸中繁殖鱼苗工作</vt:lpstr>
      <vt:lpstr>幼鱼孵化场供水系统</vt:lpstr>
      <vt:lpstr>饲料的大小</vt:lpstr>
      <vt:lpstr>饲喂量和频次</vt:lpstr>
      <vt:lpstr>鱼缸的净水器</vt:lpstr>
      <vt:lpstr>在鱼塘里繁殖幼鱼工作</vt:lpstr>
      <vt:lpstr>在鱼塘里繁殖幼鱼工作</vt:lpstr>
      <vt:lpstr>鱼类健康的管理</vt:lpstr>
      <vt:lpstr>繁殖鱼苗过程中可能发生的疾病类型</vt:lpstr>
      <vt:lpstr>PowerPoint Presentation</vt:lpstr>
      <vt:lpstr>PowerPoint Presentation</vt:lpstr>
      <vt:lpstr>PowerPoint Presentation</vt:lpstr>
      <vt:lpstr>PowerPoint Presentation</vt:lpstr>
      <vt:lpstr>附着在鱼身体上的虱子（寄生虫）的类别</vt:lpstr>
      <vt:lpstr>虱子、细菌、寄生虫的类别以及治疗方法</vt:lpstr>
      <vt:lpstr>感谢！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មជ្ឈមណ្ឌលស្រាវជ្រាវ និង អភិវឌ្ឍវារីវប្បកម្មសមុទ្រ</dc:title>
  <dc:creator>phanin cheam</dc:creator>
  <cp:lastModifiedBy>Horng Sok</cp:lastModifiedBy>
  <cp:revision>28</cp:revision>
  <dcterms:created xsi:type="dcterms:W3CDTF">2024-06-12T07:24:16Z</dcterms:created>
  <dcterms:modified xsi:type="dcterms:W3CDTF">2024-06-19T09:09:47Z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2021-07-19T00:00:00Z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2024-06-12T00:00:00Z</vt:filetime>
  </property>
</Properties>
</file>